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3" r:id="rId4"/>
    <p:sldMasterId id="2147483804" r:id="rId5"/>
    <p:sldMasterId id="2147483856" r:id="rId6"/>
    <p:sldMasterId id="2147483903" r:id="rId7"/>
    <p:sldMasterId id="2147483924" r:id="rId8"/>
    <p:sldMasterId id="2147483962" r:id="rId9"/>
    <p:sldMasterId id="2147483987" r:id="rId10"/>
    <p:sldMasterId id="2147484000" r:id="rId11"/>
  </p:sldMasterIdLst>
  <p:notesMasterIdLst>
    <p:notesMasterId r:id="rId46"/>
  </p:notesMasterIdLst>
  <p:sldIdLst>
    <p:sldId id="256" r:id="rId12"/>
    <p:sldId id="257" r:id="rId13"/>
    <p:sldId id="258" r:id="rId14"/>
    <p:sldId id="958" r:id="rId15"/>
    <p:sldId id="1154" r:id="rId16"/>
    <p:sldId id="1093" r:id="rId17"/>
    <p:sldId id="1094" r:id="rId18"/>
    <p:sldId id="1095" r:id="rId19"/>
    <p:sldId id="1085" r:id="rId20"/>
    <p:sldId id="1098" r:id="rId21"/>
    <p:sldId id="1155" r:id="rId22"/>
    <p:sldId id="5018" r:id="rId23"/>
    <p:sldId id="1183" r:id="rId24"/>
    <p:sldId id="1076" r:id="rId25"/>
    <p:sldId id="5012" r:id="rId26"/>
    <p:sldId id="548" r:id="rId27"/>
    <p:sldId id="5010" r:id="rId28"/>
    <p:sldId id="1105" r:id="rId29"/>
    <p:sldId id="5019" r:id="rId30"/>
    <p:sldId id="1157" r:id="rId31"/>
    <p:sldId id="5011" r:id="rId32"/>
    <p:sldId id="5014" r:id="rId33"/>
    <p:sldId id="514" r:id="rId34"/>
    <p:sldId id="1191" r:id="rId35"/>
    <p:sldId id="1089" r:id="rId36"/>
    <p:sldId id="1195" r:id="rId37"/>
    <p:sldId id="5021" r:id="rId38"/>
    <p:sldId id="1206" r:id="rId39"/>
    <p:sldId id="1123" r:id="rId40"/>
    <p:sldId id="1016" r:id="rId41"/>
    <p:sldId id="1012" r:id="rId42"/>
    <p:sldId id="5020" r:id="rId43"/>
    <p:sldId id="5001" r:id="rId44"/>
    <p:sldId id="259" r:id="rId45"/>
  </p:sldIdLst>
  <p:sldSz cx="12192000" cy="6858000"/>
  <p:notesSz cx="7010400" cy="92964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Georgia" panose="02040502050405020303" pitchFamily="18" charset="0"/>
      <p:regular r:id="rId53"/>
      <p:bold r:id="rId54"/>
      <p:italic r:id="rId55"/>
      <p:boldItalic r:id="rId56"/>
    </p:embeddedFont>
    <p:embeddedFont>
      <p:font typeface="Montserrat" panose="00000500000000000000" pitchFamily="2"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4A2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5" autoAdjust="0"/>
    <p:restoredTop sz="88136" autoAdjust="0"/>
  </p:normalViewPr>
  <p:slideViewPr>
    <p:cSldViewPr snapToGrid="0">
      <p:cViewPr varScale="1">
        <p:scale>
          <a:sx n="69" d="100"/>
          <a:sy n="69" d="100"/>
        </p:scale>
        <p:origin x="1243" y="7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Master" Target="slideMasters/slideMaster5.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59"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234908136482932E-2"/>
          <c:y val="7.9629070024375803E-2"/>
          <c:w val="0.94348006770892767"/>
          <c:h val="0.6622987859250804"/>
        </c:manualLayout>
      </c:layout>
      <c:lineChart>
        <c:grouping val="standard"/>
        <c:varyColors val="0"/>
        <c:ser>
          <c:idx val="0"/>
          <c:order val="0"/>
          <c:tx>
            <c:strRef>
              <c:f>Sheet1!$B$1</c:f>
              <c:strCache>
                <c:ptCount val="1"/>
                <c:pt idx="0">
                  <c:v>Complaints</c:v>
                </c:pt>
              </c:strCache>
            </c:strRef>
          </c:tx>
          <c:spPr>
            <a:ln w="41275" cap="rnd">
              <a:solidFill>
                <a:schemeClr val="accent1"/>
              </a:solidFill>
              <a:round/>
            </a:ln>
            <a:effectLst/>
          </c:spPr>
          <c:marker>
            <c:symbol val="none"/>
          </c:marker>
          <c:cat>
            <c:numRef>
              <c:f>Sheet1!$A$2:$A$9</c:f>
              <c:numCache>
                <c:formatCode>General</c:formatCode>
                <c:ptCount val="8"/>
                <c:pt idx="0">
                  <c:v>2014</c:v>
                </c:pt>
                <c:pt idx="1">
                  <c:v>2015</c:v>
                </c:pt>
                <c:pt idx="2">
                  <c:v>2016</c:v>
                </c:pt>
                <c:pt idx="3">
                  <c:v>2017</c:v>
                </c:pt>
                <c:pt idx="4">
                  <c:v>2018</c:v>
                </c:pt>
                <c:pt idx="5">
                  <c:v>2019</c:v>
                </c:pt>
                <c:pt idx="6">
                  <c:v>2020</c:v>
                </c:pt>
                <c:pt idx="7">
                  <c:v>2021</c:v>
                </c:pt>
              </c:numCache>
            </c:numRef>
          </c:cat>
          <c:val>
            <c:numRef>
              <c:f>Sheet1!$B$2:$B$9</c:f>
              <c:numCache>
                <c:formatCode>General</c:formatCode>
                <c:ptCount val="8"/>
                <c:pt idx="0">
                  <c:v>289</c:v>
                </c:pt>
                <c:pt idx="1">
                  <c:v>150</c:v>
                </c:pt>
                <c:pt idx="2">
                  <c:v>99</c:v>
                </c:pt>
                <c:pt idx="3">
                  <c:v>93</c:v>
                </c:pt>
                <c:pt idx="4">
                  <c:v>94</c:v>
                </c:pt>
                <c:pt idx="5">
                  <c:v>67</c:v>
                </c:pt>
                <c:pt idx="6">
                  <c:v>64</c:v>
                </c:pt>
                <c:pt idx="7">
                  <c:v>26</c:v>
                </c:pt>
              </c:numCache>
            </c:numRef>
          </c:val>
          <c:smooth val="0"/>
          <c:extLst>
            <c:ext xmlns:c16="http://schemas.microsoft.com/office/drawing/2014/chart" uri="{C3380CC4-5D6E-409C-BE32-E72D297353CC}">
              <c16:uniqueId val="{00000000-A3E3-4189-A6E0-8CC6C9B88DE5}"/>
            </c:ext>
          </c:extLst>
        </c:ser>
        <c:dLbls>
          <c:showLegendKey val="0"/>
          <c:showVal val="0"/>
          <c:showCatName val="0"/>
          <c:showSerName val="0"/>
          <c:showPercent val="0"/>
          <c:showBubbleSize val="0"/>
        </c:dLbls>
        <c:smooth val="0"/>
        <c:axId val="1879038943"/>
        <c:axId val="1746928127"/>
      </c:lineChart>
      <c:catAx>
        <c:axId val="1879038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46928127"/>
        <c:crosses val="autoZero"/>
        <c:auto val="1"/>
        <c:lblAlgn val="ctr"/>
        <c:lblOffset val="100"/>
        <c:noMultiLvlLbl val="0"/>
      </c:catAx>
      <c:valAx>
        <c:axId val="1746928127"/>
        <c:scaling>
          <c:orientation val="minMax"/>
          <c:max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9038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0.09376</cdr:x>
      <cdr:y>0.1592</cdr:y>
    </cdr:from>
    <cdr:to>
      <cdr:x>0.11956</cdr:x>
      <cdr:y>0.3296</cdr:y>
    </cdr:to>
    <cdr:sp macro="" textlink="">
      <cdr:nvSpPr>
        <cdr:cNvPr id="3" name="Arrow: Up 2">
          <a:extLst xmlns:a="http://schemas.openxmlformats.org/drawingml/2006/main">
            <a:ext uri="{FF2B5EF4-FFF2-40B4-BE49-F238E27FC236}">
              <a16:creationId xmlns:a16="http://schemas.microsoft.com/office/drawing/2014/main" id="{500D0E3B-6D7C-4FA4-BE3F-3358FBF0E969}"/>
            </a:ext>
          </a:extLst>
        </cdr:cNvPr>
        <cdr:cNvSpPr/>
      </cdr:nvSpPr>
      <cdr:spPr>
        <a:xfrm xmlns:a="http://schemas.openxmlformats.org/drawingml/2006/main">
          <a:off x="739432" y="644625"/>
          <a:ext cx="203508" cy="689981"/>
        </a:xfrm>
        <a:prstGeom xmlns:a="http://schemas.openxmlformats.org/drawingml/2006/main" prst="upArrow">
          <a:avLst/>
        </a:prstGeom>
        <a:solidFill xmlns:a="http://schemas.openxmlformats.org/drawingml/2006/main">
          <a:srgbClr val="CD1E3E"/>
        </a:solidFill>
        <a:ln xmlns:a="http://schemas.openxmlformats.org/drawingml/2006/main">
          <a:solidFill>
            <a:srgbClr val="CD1E3E"/>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0.02644</cdr:x>
      <cdr:y>0.36967</cdr:y>
    </cdr:from>
    <cdr:to>
      <cdr:x>0.22205</cdr:x>
      <cdr:y>0.63033</cdr:y>
    </cdr:to>
    <cdr:sp macro="" textlink="">
      <cdr:nvSpPr>
        <cdr:cNvPr id="4" name="TextBox 3">
          <a:extLst xmlns:a="http://schemas.openxmlformats.org/drawingml/2006/main">
            <a:ext uri="{FF2B5EF4-FFF2-40B4-BE49-F238E27FC236}">
              <a16:creationId xmlns:a16="http://schemas.microsoft.com/office/drawing/2014/main" id="{C092AF3A-7A41-4E0A-AD62-F362AB63AFDA}"/>
            </a:ext>
          </a:extLst>
        </cdr:cNvPr>
        <cdr:cNvSpPr txBox="1"/>
      </cdr:nvSpPr>
      <cdr:spPr>
        <a:xfrm xmlns:a="http://schemas.openxmlformats.org/drawingml/2006/main">
          <a:off x="279456" y="1496858"/>
          <a:ext cx="2067234" cy="10554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latin typeface="Arial" panose="020B0604020202020204" pitchFamily="34" charset="0"/>
              <a:cs typeface="Arial" panose="020B0604020202020204" pitchFamily="34" charset="0"/>
            </a:rPr>
            <a:t>Using Pesticide Wisely Created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62FA3F8-62E1-446D-AD16-EF6A0BD5B1EC}" type="datetimeFigureOut">
              <a:rPr lang="en-US" smtClean="0"/>
              <a:t>7/11/2023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BD526D7-0DF4-4E68-A28D-DF7042525FA7}" type="slidenum">
              <a:rPr lang="en-US" smtClean="0"/>
              <a:t>‹#›</a:t>
            </a:fld>
            <a:endParaRPr lang="en-US" dirty="0"/>
          </a:p>
        </p:txBody>
      </p:sp>
    </p:spTree>
    <p:extLst>
      <p:ext uri="{BB962C8B-B14F-4D97-AF65-F5344CB8AC3E}">
        <p14:creationId xmlns:p14="http://schemas.microsoft.com/office/powerpoint/2010/main" val="3867584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2763">
              <a:defRPr/>
            </a:pPr>
            <a:fld id="{BAB00037-8F48-47C0-B10F-9EAFD9CC60F8}" type="slidenum">
              <a:rPr lang="en-US">
                <a:solidFill>
                  <a:prstClr val="black"/>
                </a:solidFill>
                <a:latin typeface="Calibri" panose="020F0502020204030204"/>
              </a:rPr>
              <a:pPr defTabSz="1022763">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16268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2763">
              <a:defRPr/>
            </a:pPr>
            <a:fld id="{BAB00037-8F48-47C0-B10F-9EAFD9CC60F8}" type="slidenum">
              <a:rPr lang="en-US">
                <a:solidFill>
                  <a:prstClr val="black"/>
                </a:solidFill>
                <a:latin typeface="Calibri" panose="020F0502020204030204"/>
              </a:rPr>
              <a:pPr defTabSz="1022763">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9476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kern="0" dirty="0">
                <a:solidFill>
                  <a:srgbClr val="4A4A4A"/>
                </a:solidFill>
                <a:latin typeface="Times New Roman" panose="02020603050405020304" pitchFamily="18" charset="0"/>
                <a:ea typeface="Times New Roman" panose="02020603050405020304" pitchFamily="18" charset="0"/>
              </a:rPr>
              <a:t>"take</a:t>
            </a:r>
            <a:r>
              <a:rPr lang="en-US" sz="1800" kern="0" dirty="0">
                <a:solidFill>
                  <a:srgbClr val="4A4A4A"/>
                </a:solidFill>
                <a:latin typeface="Times New Roman" panose="02020603050405020304" pitchFamily="18" charset="0"/>
                <a:ea typeface="Times New Roman" panose="02020603050405020304" pitchFamily="18" charset="0"/>
              </a:rPr>
              <a:t>" means to harass, harm, pursue, hunt, shoot, wound, kill, trap, capture, or collect, or to attempt to engage in any such conduct </a:t>
            </a:r>
            <a:endParaRPr lang="en-US" dirty="0"/>
          </a:p>
        </p:txBody>
      </p:sp>
      <p:sp>
        <p:nvSpPr>
          <p:cNvPr id="4" name="Slide Number Placeholder 3"/>
          <p:cNvSpPr>
            <a:spLocks noGrp="1"/>
          </p:cNvSpPr>
          <p:nvPr>
            <p:ph type="sldNum" sz="quarter" idx="5"/>
          </p:nvPr>
        </p:nvSpPr>
        <p:spPr/>
        <p:txBody>
          <a:bodyPr/>
          <a:lstStyle/>
          <a:p>
            <a:fld id="{6BD526D7-0DF4-4E68-A28D-DF7042525FA7}" type="slidenum">
              <a:rPr lang="en-US" smtClean="0"/>
              <a:t>12</a:t>
            </a:fld>
            <a:endParaRPr lang="en-US" dirty="0"/>
          </a:p>
        </p:txBody>
      </p:sp>
    </p:spTree>
    <p:extLst>
      <p:ext uri="{BB962C8B-B14F-4D97-AF65-F5344CB8AC3E}">
        <p14:creationId xmlns:p14="http://schemas.microsoft.com/office/powerpoint/2010/main" val="1370470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34524">
              <a:defRPr/>
            </a:pPr>
            <a:fld id="{BAB00037-8F48-47C0-B10F-9EAFD9CC60F8}" type="slidenum">
              <a:rPr lang="en-US">
                <a:solidFill>
                  <a:prstClr val="black"/>
                </a:solidFill>
                <a:latin typeface="Calibri" panose="020F0502020204030204"/>
              </a:rPr>
              <a:pPr defTabSz="103452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0850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408737" cy="3605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8230">
              <a:defRPr/>
            </a:pPr>
            <a:fld id="{C5395827-6C3D-4C84-B909-BC0EF124BEE6}" type="slidenum">
              <a:rPr lang="en-US">
                <a:solidFill>
                  <a:prstClr val="black"/>
                </a:solidFill>
                <a:latin typeface="Calibri"/>
              </a:rPr>
              <a:pPr defTabSz="958230">
                <a:defRPr/>
              </a:pPr>
              <a:t>14</a:t>
            </a:fld>
            <a:endParaRPr lang="en-US" dirty="0">
              <a:solidFill>
                <a:prstClr val="black"/>
              </a:solidFill>
              <a:latin typeface="Calibri"/>
            </a:endParaRPr>
          </a:p>
        </p:txBody>
      </p:sp>
    </p:spTree>
    <p:extLst>
      <p:ext uri="{BB962C8B-B14F-4D97-AF65-F5344CB8AC3E}">
        <p14:creationId xmlns:p14="http://schemas.microsoft.com/office/powerpoint/2010/main" val="523858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526D7-0DF4-4E68-A28D-DF7042525FA7}" type="slidenum">
              <a:rPr lang="en-US" smtClean="0"/>
              <a:t>15</a:t>
            </a:fld>
            <a:endParaRPr lang="en-US" dirty="0"/>
          </a:p>
        </p:txBody>
      </p:sp>
    </p:spTree>
    <p:extLst>
      <p:ext uri="{BB962C8B-B14F-4D97-AF65-F5344CB8AC3E}">
        <p14:creationId xmlns:p14="http://schemas.microsoft.com/office/powerpoint/2010/main" val="63444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5395827-6C3D-4C84-B909-BC0EF124BEE6}" type="slidenum">
              <a:rPr lang="en-US">
                <a:solidFill>
                  <a:prstClr val="black"/>
                </a:solidFill>
                <a:latin typeface="Calibri"/>
              </a:rPr>
              <a:pPr defTabSz="931774">
                <a:defRPr/>
              </a:pPr>
              <a:t>16</a:t>
            </a:fld>
            <a:endParaRPr lang="en-US" dirty="0">
              <a:solidFill>
                <a:prstClr val="black"/>
              </a:solidFill>
              <a:latin typeface="Calibri"/>
            </a:endParaRPr>
          </a:p>
        </p:txBody>
      </p:sp>
    </p:spTree>
    <p:extLst>
      <p:ext uri="{BB962C8B-B14F-4D97-AF65-F5344CB8AC3E}">
        <p14:creationId xmlns:p14="http://schemas.microsoft.com/office/powerpoint/2010/main" val="3100035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42195">
              <a:defRPr/>
            </a:pPr>
            <a:fld id="{BAB00037-8F48-47C0-B10F-9EAFD9CC60F8}" type="slidenum">
              <a:rPr lang="en-US">
                <a:solidFill>
                  <a:prstClr val="black"/>
                </a:solidFill>
                <a:latin typeface="Calibri" panose="020F0502020204030204"/>
              </a:rPr>
              <a:pPr defTabSz="1042195">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2751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03693">
              <a:defRPr/>
            </a:pPr>
            <a:fld id="{BAB00037-8F48-47C0-B10F-9EAFD9CC60F8}" type="slidenum">
              <a:rPr lang="en-US">
                <a:solidFill>
                  <a:prstClr val="black"/>
                </a:solidFill>
                <a:latin typeface="Calibri" panose="020F0502020204030204"/>
              </a:rPr>
              <a:pPr defTabSz="1003693">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7779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526D7-0DF4-4E68-A28D-DF7042525FA7}" type="slidenum">
              <a:rPr lang="en-US" smtClean="0"/>
              <a:t>21</a:t>
            </a:fld>
            <a:endParaRPr lang="en-US" dirty="0"/>
          </a:p>
        </p:txBody>
      </p:sp>
    </p:spTree>
    <p:extLst>
      <p:ext uri="{BB962C8B-B14F-4D97-AF65-F5344CB8AC3E}">
        <p14:creationId xmlns:p14="http://schemas.microsoft.com/office/powerpoint/2010/main" val="281565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3784ea67e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3784ea67e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829">
              <a:defRPr/>
            </a:pPr>
            <a:fld id="{C5395827-6C3D-4C84-B909-BC0EF124BEE6}" type="slidenum">
              <a:rPr lang="en-US">
                <a:solidFill>
                  <a:prstClr val="black"/>
                </a:solidFill>
                <a:latin typeface="Calibri"/>
              </a:rPr>
              <a:pPr defTabSz="922829">
                <a:defRPr/>
              </a:pPr>
              <a:t>22</a:t>
            </a:fld>
            <a:endParaRPr lang="en-US" dirty="0">
              <a:solidFill>
                <a:prstClr val="black"/>
              </a:solidFill>
              <a:latin typeface="Calibri"/>
            </a:endParaRPr>
          </a:p>
        </p:txBody>
      </p:sp>
    </p:spTree>
    <p:extLst>
      <p:ext uri="{BB962C8B-B14F-4D97-AF65-F5344CB8AC3E}">
        <p14:creationId xmlns:p14="http://schemas.microsoft.com/office/powerpoint/2010/main" val="3775929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C5395827-6C3D-4C84-B909-BC0EF124BEE6}" type="slidenum">
              <a:rPr lang="en-US">
                <a:solidFill>
                  <a:prstClr val="black"/>
                </a:solidFill>
                <a:latin typeface="Calibri"/>
              </a:rPr>
              <a:pPr defTabSz="949478">
                <a:defRPr/>
              </a:pPr>
              <a:t>23</a:t>
            </a:fld>
            <a:endParaRPr lang="en-US" dirty="0">
              <a:solidFill>
                <a:prstClr val="black"/>
              </a:solidFill>
              <a:latin typeface="Calibri"/>
            </a:endParaRPr>
          </a:p>
        </p:txBody>
      </p:sp>
    </p:spTree>
    <p:extLst>
      <p:ext uri="{BB962C8B-B14F-4D97-AF65-F5344CB8AC3E}">
        <p14:creationId xmlns:p14="http://schemas.microsoft.com/office/powerpoint/2010/main" val="272028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03693">
              <a:defRPr/>
            </a:pPr>
            <a:fld id="{BAB00037-8F48-47C0-B10F-9EAFD9CC60F8}" type="slidenum">
              <a:rPr lang="en-US">
                <a:solidFill>
                  <a:prstClr val="black"/>
                </a:solidFill>
                <a:latin typeface="Calibri" panose="020F0502020204030204"/>
              </a:rPr>
              <a:pPr defTabSz="1003693">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0429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03693">
              <a:defRPr/>
            </a:pPr>
            <a:fld id="{BAB00037-8F48-47C0-B10F-9EAFD9CC60F8}" type="slidenum">
              <a:rPr lang="en-US">
                <a:solidFill>
                  <a:prstClr val="black"/>
                </a:solidFill>
                <a:latin typeface="Calibri" panose="020F0502020204030204"/>
              </a:rPr>
              <a:pPr defTabSz="1003693">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57321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03693">
              <a:defRPr/>
            </a:pPr>
            <a:fld id="{BAB00037-8F48-47C0-B10F-9EAFD9CC60F8}" type="slidenum">
              <a:rPr lang="en-US">
                <a:solidFill>
                  <a:prstClr val="black"/>
                </a:solidFill>
                <a:latin typeface="Calibri" panose="020F0502020204030204"/>
              </a:rPr>
              <a:pPr defTabSz="1003693">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55725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03693">
              <a:defRPr/>
            </a:pPr>
            <a:fld id="{BAB00037-8F48-47C0-B10F-9EAFD9CC60F8}" type="slidenum">
              <a:rPr lang="en-US">
                <a:solidFill>
                  <a:prstClr val="black"/>
                </a:solidFill>
                <a:latin typeface="Calibri" panose="020F0502020204030204"/>
              </a:rPr>
              <a:pPr defTabSz="1003693">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72365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03693">
              <a:defRPr/>
            </a:pPr>
            <a:fld id="{BAB00037-8F48-47C0-B10F-9EAFD9CC60F8}" type="slidenum">
              <a:rPr lang="en-US">
                <a:solidFill>
                  <a:prstClr val="black"/>
                </a:solidFill>
                <a:latin typeface="Calibri" panose="020F0502020204030204"/>
              </a:rPr>
              <a:pPr defTabSz="1003693">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47012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we should have an example of 2 different registrants herbicide labels?</a:t>
            </a:r>
          </a:p>
        </p:txBody>
      </p:sp>
      <p:sp>
        <p:nvSpPr>
          <p:cNvPr id="4" name="Slide Number Placeholder 3"/>
          <p:cNvSpPr>
            <a:spLocks noGrp="1"/>
          </p:cNvSpPr>
          <p:nvPr>
            <p:ph type="sldNum" sz="quarter" idx="5"/>
          </p:nvPr>
        </p:nvSpPr>
        <p:spPr/>
        <p:txBody>
          <a:bodyPr/>
          <a:lstStyle/>
          <a:p>
            <a:pPr defTabSz="922829">
              <a:defRPr/>
            </a:pPr>
            <a:fld id="{C5395827-6C3D-4C84-B909-BC0EF124BEE6}" type="slidenum">
              <a:rPr lang="en-US">
                <a:solidFill>
                  <a:prstClr val="black"/>
                </a:solidFill>
                <a:latin typeface="Calibri"/>
              </a:rPr>
              <a:pPr defTabSz="922829">
                <a:defRPr/>
              </a:pPr>
              <a:t>30</a:t>
            </a:fld>
            <a:endParaRPr lang="en-US" dirty="0">
              <a:solidFill>
                <a:prstClr val="black"/>
              </a:solidFill>
              <a:latin typeface="Calibri"/>
            </a:endParaRPr>
          </a:p>
        </p:txBody>
      </p:sp>
    </p:spTree>
    <p:extLst>
      <p:ext uri="{BB962C8B-B14F-4D97-AF65-F5344CB8AC3E}">
        <p14:creationId xmlns:p14="http://schemas.microsoft.com/office/powerpoint/2010/main" val="2998974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2829">
              <a:defRPr/>
            </a:pPr>
            <a:fld id="{C5395827-6C3D-4C84-B909-BC0EF124BEE6}" type="slidenum">
              <a:rPr lang="en-US">
                <a:solidFill>
                  <a:prstClr val="black"/>
                </a:solidFill>
                <a:latin typeface="Calibri"/>
              </a:rPr>
              <a:pPr defTabSz="922829">
                <a:defRPr/>
              </a:pPr>
              <a:t>31</a:t>
            </a:fld>
            <a:endParaRPr lang="en-US" dirty="0">
              <a:solidFill>
                <a:prstClr val="black"/>
              </a:solidFill>
              <a:latin typeface="Calibri"/>
            </a:endParaRPr>
          </a:p>
        </p:txBody>
      </p:sp>
    </p:spTree>
    <p:extLst>
      <p:ext uri="{BB962C8B-B14F-4D97-AF65-F5344CB8AC3E}">
        <p14:creationId xmlns:p14="http://schemas.microsoft.com/office/powerpoint/2010/main" val="1270655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34524">
              <a:defRPr/>
            </a:pPr>
            <a:fld id="{BAB00037-8F48-47C0-B10F-9EAFD9CC60F8}" type="slidenum">
              <a:rPr lang="en-US">
                <a:solidFill>
                  <a:prstClr val="black"/>
                </a:solidFill>
                <a:latin typeface="Calibri" panose="020F0502020204030204"/>
              </a:rPr>
              <a:pPr defTabSz="1034524">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4014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48c75b11d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48c75b11d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85826">
              <a:defRPr/>
            </a:pPr>
            <a:fld id="{C5395827-6C3D-4C84-B909-BC0EF124BEE6}" type="slidenum">
              <a:rPr lang="en-US">
                <a:solidFill>
                  <a:prstClr val="black"/>
                </a:solidFill>
                <a:latin typeface="Calibri"/>
              </a:rPr>
              <a:pPr defTabSz="985826">
                <a:defRPr/>
              </a:pPr>
              <a:t>33</a:t>
            </a:fld>
            <a:endParaRPr lang="en-US" dirty="0">
              <a:solidFill>
                <a:prstClr val="black"/>
              </a:solidFill>
              <a:latin typeface="Calibri"/>
            </a:endParaRPr>
          </a:p>
        </p:txBody>
      </p:sp>
    </p:spTree>
    <p:extLst>
      <p:ext uri="{BB962C8B-B14F-4D97-AF65-F5344CB8AC3E}">
        <p14:creationId xmlns:p14="http://schemas.microsoft.com/office/powerpoint/2010/main" val="3567299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3784ea67e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3784ea67e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2829">
              <a:defRPr/>
            </a:pPr>
            <a:fld id="{C5395827-6C3D-4C84-B909-BC0EF124BEE6}" type="slidenum">
              <a:rPr lang="en-US">
                <a:solidFill>
                  <a:prstClr val="black"/>
                </a:solidFill>
                <a:latin typeface="Calibri"/>
              </a:rPr>
              <a:pPr defTabSz="922829">
                <a:defRPr/>
              </a:pPr>
              <a:t>4</a:t>
            </a:fld>
            <a:endParaRPr lang="en-US" dirty="0">
              <a:solidFill>
                <a:prstClr val="black"/>
              </a:solidFill>
              <a:latin typeface="Calibri"/>
            </a:endParaRPr>
          </a:p>
        </p:txBody>
      </p:sp>
    </p:spTree>
    <p:extLst>
      <p:ext uri="{BB962C8B-B14F-4D97-AF65-F5344CB8AC3E}">
        <p14:creationId xmlns:p14="http://schemas.microsoft.com/office/powerpoint/2010/main" val="178227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FF"/>
                </a:solidFill>
              </a:rPr>
              <a:t>NOAA list 163 marine species.   FWS lists 941 plants and 737 animals = 1841 and 923 species with critical habitat.</a:t>
            </a:r>
          </a:p>
        </p:txBody>
      </p:sp>
      <p:sp>
        <p:nvSpPr>
          <p:cNvPr id="4" name="Slide Number Placeholder 3"/>
          <p:cNvSpPr>
            <a:spLocks noGrp="1"/>
          </p:cNvSpPr>
          <p:nvPr>
            <p:ph type="sldNum" sz="quarter" idx="5"/>
          </p:nvPr>
        </p:nvSpPr>
        <p:spPr/>
        <p:txBody>
          <a:bodyPr/>
          <a:lstStyle/>
          <a:p>
            <a:pPr defTabSz="1022763">
              <a:defRPr/>
            </a:pPr>
            <a:fld id="{BAB00037-8F48-47C0-B10F-9EAFD9CC60F8}" type="slidenum">
              <a:rPr lang="en-US">
                <a:solidFill>
                  <a:prstClr val="black"/>
                </a:solidFill>
                <a:latin typeface="Calibri" panose="020F0502020204030204"/>
              </a:rPr>
              <a:pPr defTabSz="1022763">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7670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2763">
              <a:defRPr/>
            </a:pPr>
            <a:fld id="{BAB00037-8F48-47C0-B10F-9EAFD9CC60F8}" type="slidenum">
              <a:rPr lang="en-US">
                <a:solidFill>
                  <a:prstClr val="black"/>
                </a:solidFill>
                <a:latin typeface="Calibri" panose="020F0502020204030204"/>
              </a:rPr>
              <a:pPr defTabSz="1022763">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92042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2763">
              <a:defRPr/>
            </a:pPr>
            <a:fld id="{BAB00037-8F48-47C0-B10F-9EAFD9CC60F8}" type="slidenum">
              <a:rPr lang="en-US">
                <a:solidFill>
                  <a:prstClr val="black"/>
                </a:solidFill>
                <a:latin typeface="Calibri" panose="020F0502020204030204"/>
              </a:rPr>
              <a:pPr defTabSz="1022763">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34753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2763">
              <a:defRPr/>
            </a:pPr>
            <a:fld id="{BAB00037-8F48-47C0-B10F-9EAFD9CC60F8}" type="slidenum">
              <a:rPr lang="en-US">
                <a:solidFill>
                  <a:prstClr val="black"/>
                </a:solidFill>
                <a:latin typeface="Calibri" panose="020F0502020204030204"/>
              </a:rPr>
              <a:pPr defTabSz="1022763">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2321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FarmProgress, EPA, New York Time (2x), AgriPulse, and Congress.gov</a:t>
            </a:r>
          </a:p>
        </p:txBody>
      </p:sp>
      <p:sp>
        <p:nvSpPr>
          <p:cNvPr id="4" name="Slide Number Placeholder 3"/>
          <p:cNvSpPr>
            <a:spLocks noGrp="1"/>
          </p:cNvSpPr>
          <p:nvPr>
            <p:ph type="sldNum" sz="quarter" idx="5"/>
          </p:nvPr>
        </p:nvSpPr>
        <p:spPr/>
        <p:txBody>
          <a:bodyPr/>
          <a:lstStyle/>
          <a:p>
            <a:pPr defTabSz="1022763">
              <a:defRPr/>
            </a:pPr>
            <a:fld id="{BAB00037-8F48-47C0-B10F-9EAFD9CC60F8}" type="slidenum">
              <a:rPr lang="en-US">
                <a:solidFill>
                  <a:prstClr val="black"/>
                </a:solidFill>
                <a:latin typeface="Calibri" panose="020F0502020204030204"/>
              </a:rPr>
              <a:pPr defTabSz="1022763">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0223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A14297B-5462-467A-9254-F8743C59FB37}" type="slidenum">
              <a:rPr lang="en-US"/>
              <a:pPr>
                <a:defRPr/>
              </a:pPr>
              <a:t>‹#›</a:t>
            </a:fld>
            <a:endParaRPr lang="en-US" dirty="0"/>
          </a:p>
        </p:txBody>
      </p:sp>
    </p:spTree>
    <p:extLst>
      <p:ext uri="{BB962C8B-B14F-4D97-AF65-F5344CB8AC3E}">
        <p14:creationId xmlns:p14="http://schemas.microsoft.com/office/powerpoint/2010/main" val="1527516141"/>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D00F8580-FB29-4253-88F9-CC49D9154116}" type="slidenum">
              <a:rPr lang="en-US"/>
              <a:pPr>
                <a:defRPr/>
              </a:pPr>
              <a:t>‹#›</a:t>
            </a:fld>
            <a:endParaRPr lang="en-US" dirty="0"/>
          </a:p>
        </p:txBody>
      </p:sp>
    </p:spTree>
    <p:extLst>
      <p:ext uri="{BB962C8B-B14F-4D97-AF65-F5344CB8AC3E}">
        <p14:creationId xmlns:p14="http://schemas.microsoft.com/office/powerpoint/2010/main" val="4311483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6AD504DD-37B2-475F-A022-06A200CFD837}" type="slidenum">
              <a:rPr lang="en-US"/>
              <a:pPr>
                <a:defRPr/>
              </a:pPr>
              <a:t>‹#›</a:t>
            </a:fld>
            <a:endParaRPr lang="en-US" dirty="0"/>
          </a:p>
        </p:txBody>
      </p:sp>
    </p:spTree>
    <p:extLst>
      <p:ext uri="{BB962C8B-B14F-4D97-AF65-F5344CB8AC3E}">
        <p14:creationId xmlns:p14="http://schemas.microsoft.com/office/powerpoint/2010/main" val="116912800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5"/>
            <a:ext cx="10972800" cy="4525963"/>
          </a:xfrm>
        </p:spPr>
        <p:txBody>
          <a:bodyPr/>
          <a:lstStyle/>
          <a:p>
            <a:pPr lvl="0"/>
            <a:endParaRPr lang="en-US" noProof="0" dirty="0"/>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20D6D4E-6B4D-4BC2-8144-33E0A7055343}" type="slidenum">
              <a:rPr lang="en-US"/>
              <a:pPr>
                <a:defRPr/>
              </a:pPr>
              <a:t>‹#›</a:t>
            </a:fld>
            <a:endParaRPr lang="en-US" dirty="0"/>
          </a:p>
        </p:txBody>
      </p:sp>
    </p:spTree>
    <p:extLst>
      <p:ext uri="{BB962C8B-B14F-4D97-AF65-F5344CB8AC3E}">
        <p14:creationId xmlns:p14="http://schemas.microsoft.com/office/powerpoint/2010/main" val="61954128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706012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1433999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425159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4169158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3242881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1872074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381597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3146D2F-BB91-48A7-AC9D-E45E8DF88CE4}" type="slidenum">
              <a:rPr lang="en-US"/>
              <a:pPr>
                <a:defRPr/>
              </a:pPr>
              <a:t>‹#›</a:t>
            </a:fld>
            <a:endParaRPr lang="en-US" dirty="0"/>
          </a:p>
        </p:txBody>
      </p:sp>
    </p:spTree>
    <p:extLst>
      <p:ext uri="{BB962C8B-B14F-4D97-AF65-F5344CB8AC3E}">
        <p14:creationId xmlns:p14="http://schemas.microsoft.com/office/powerpoint/2010/main" val="1489406781"/>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226818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2495365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4204201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54DA5-9C43-4C28-9832-11E2CACAF28A}" type="datetimeFigureOut">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E74009-C0D6-4CDC-B53D-35ED48CD9A9D}" type="slidenum">
              <a:rPr lang="en-US" smtClean="0"/>
              <a:t>‹#›</a:t>
            </a:fld>
            <a:endParaRPr lang="en-US" dirty="0"/>
          </a:p>
        </p:txBody>
      </p:sp>
    </p:spTree>
    <p:extLst>
      <p:ext uri="{BB962C8B-B14F-4D97-AF65-F5344CB8AC3E}">
        <p14:creationId xmlns:p14="http://schemas.microsoft.com/office/powerpoint/2010/main" val="177774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 – Headline and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6"/>
            <a:ext cx="9144000" cy="1495709"/>
          </a:xfrm>
          <a:prstGeom prst="rect">
            <a:avLst/>
          </a:prstGeom>
        </p:spPr>
        <p:txBody>
          <a:bodyPr anchor="b">
            <a:normAutofit/>
          </a:bodyPr>
          <a:lstStyle>
            <a:lvl1pPr marL="0" marR="0" indent="0" algn="l" defTabSz="685800" rtl="0" eaLnBrk="1" fontAlgn="auto" latinLnBrk="0" hangingPunct="1">
              <a:lnSpc>
                <a:spcPct val="90000"/>
              </a:lnSpc>
              <a:spcBef>
                <a:spcPct val="0"/>
              </a:spcBef>
              <a:spcAft>
                <a:spcPts val="0"/>
              </a:spcAft>
              <a:buClrTx/>
              <a:buSzTx/>
              <a:buFontTx/>
              <a:buNone/>
              <a:tabLst/>
              <a:defRPr sz="3000" b="1" i="0" baseline="0">
                <a:solidFill>
                  <a:schemeClr val="tx1"/>
                </a:solidFill>
                <a:latin typeface="Arial" charset="0"/>
                <a:ea typeface="Arial" charset="0"/>
                <a:cs typeface="Arial" charset="0"/>
              </a:defRPr>
            </a:lvl1pPr>
          </a:lstStyle>
          <a:p>
            <a:br>
              <a:rPr lang="en-US" dirty="0"/>
            </a:br>
            <a:r>
              <a:rPr lang="en-US" dirty="0"/>
              <a:t>Content slide: Background Option 2</a:t>
            </a:r>
          </a:p>
        </p:txBody>
      </p:sp>
      <p:sp>
        <p:nvSpPr>
          <p:cNvPr id="3" name="Subtitle 2"/>
          <p:cNvSpPr>
            <a:spLocks noGrp="1"/>
          </p:cNvSpPr>
          <p:nvPr>
            <p:ph type="subTitle" idx="1"/>
          </p:nvPr>
        </p:nvSpPr>
        <p:spPr>
          <a:xfrm>
            <a:off x="1524000" y="2829830"/>
            <a:ext cx="9144000" cy="2427973"/>
          </a:xfrm>
          <a:prstGeom prst="rect">
            <a:avLst/>
          </a:prstGeom>
        </p:spPr>
        <p:txBody>
          <a:bodyPr/>
          <a:lstStyle>
            <a:lvl1pPr marL="0" indent="0" algn="l">
              <a:buNone/>
              <a:defRPr sz="1800" b="0" i="0">
                <a:solidFill>
                  <a:srgbClr val="CD1E3E"/>
                </a:solidFill>
                <a:latin typeface="Georgia" charset="0"/>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618530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 – One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8268"/>
            <a:ext cx="10515600" cy="1132423"/>
          </a:xfrm>
          <a:prstGeom prst="rect">
            <a:avLst/>
          </a:prstGeom>
        </p:spPr>
        <p:txBody>
          <a:bodyPr>
            <a:normAutofit/>
          </a:bodyPr>
          <a:lstStyle>
            <a:lvl1pPr>
              <a:defRPr sz="3000" b="1" i="0">
                <a:latin typeface="Arial" charset="0"/>
                <a:ea typeface="Arial" charset="0"/>
                <a:cs typeface="Arial" charset="0"/>
              </a:defRPr>
            </a:lvl1pPr>
          </a:lstStyle>
          <a:p>
            <a:r>
              <a:rPr lang="en-US" dirty="0"/>
              <a:t>Content slide: Background Option 2</a:t>
            </a:r>
          </a:p>
        </p:txBody>
      </p:sp>
      <p:sp>
        <p:nvSpPr>
          <p:cNvPr id="3" name="Content Placeholder 2"/>
          <p:cNvSpPr>
            <a:spLocks noGrp="1"/>
          </p:cNvSpPr>
          <p:nvPr>
            <p:ph idx="1" hasCustomPrompt="1"/>
          </p:nvPr>
        </p:nvSpPr>
        <p:spPr>
          <a:xfrm>
            <a:off x="838200" y="1825625"/>
            <a:ext cx="10515600" cy="4351338"/>
          </a:xfrm>
          <a:prstGeom prst="rect">
            <a:avLst/>
          </a:prstGeom>
        </p:spPr>
        <p:txBody>
          <a:bodyPr>
            <a:normAutofit/>
          </a:bodyPr>
          <a:lstStyle>
            <a:lvl1pPr>
              <a:defRPr sz="1800" b="0" i="0">
                <a:solidFill>
                  <a:schemeClr val="tx1"/>
                </a:solidFill>
                <a:latin typeface="Arial" charset="0"/>
                <a:ea typeface="Arial" charset="0"/>
                <a:cs typeface="Arial" charset="0"/>
              </a:defRPr>
            </a:lvl1pPr>
            <a:lvl2pPr>
              <a:defRPr sz="1800" b="0" i="0">
                <a:solidFill>
                  <a:schemeClr val="tx1"/>
                </a:solidFill>
                <a:latin typeface="Georgia" charset="0"/>
                <a:ea typeface="Georgia" charset="0"/>
                <a:cs typeface="Georgia" charset="0"/>
              </a:defRPr>
            </a:lvl2pPr>
            <a:lvl3pPr>
              <a:defRPr sz="1800" b="0" i="0">
                <a:solidFill>
                  <a:schemeClr val="tx1"/>
                </a:solidFill>
                <a:latin typeface="Georgia" charset="0"/>
                <a:ea typeface="Georgia" charset="0"/>
                <a:cs typeface="Georgia" charset="0"/>
              </a:defRPr>
            </a:lvl3pPr>
            <a:lvl4pPr>
              <a:defRPr sz="1800" b="0" i="0">
                <a:solidFill>
                  <a:schemeClr val="tx1"/>
                </a:solidFill>
                <a:latin typeface="Georgia" charset="0"/>
                <a:ea typeface="Georgia" charset="0"/>
                <a:cs typeface="Georgia" charset="0"/>
              </a:defRPr>
            </a:lvl4pPr>
            <a:lvl5pPr>
              <a:defRPr sz="1800" b="0" i="0">
                <a:solidFill>
                  <a:schemeClr val="tx1"/>
                </a:solidFill>
                <a:latin typeface="Georgia" charset="0"/>
                <a:ea typeface="Georgia" charset="0"/>
                <a:cs typeface="Georgia" charset="0"/>
              </a:defRPr>
            </a:lvl5pPr>
          </a:lstStyle>
          <a:p>
            <a:pPr lvl="0"/>
            <a:r>
              <a:rPr lang="en-US" dirty="0"/>
              <a:t>Click to body text</a:t>
            </a:r>
          </a:p>
          <a:p>
            <a:pPr lvl="0"/>
            <a:r>
              <a:rPr lang="en-US" dirty="0"/>
              <a:t>Second point</a:t>
            </a:r>
          </a:p>
          <a:p>
            <a:pPr lvl="0"/>
            <a:r>
              <a:rPr lang="en-US" dirty="0"/>
              <a:t>Third point</a:t>
            </a:r>
          </a:p>
          <a:p>
            <a:pPr lvl="0"/>
            <a:r>
              <a:rPr lang="en-US" dirty="0"/>
              <a:t>Fourth point</a:t>
            </a:r>
          </a:p>
          <a:p>
            <a:pPr lvl="0"/>
            <a:r>
              <a:rPr lang="en-US" dirty="0"/>
              <a:t>Fifth point</a:t>
            </a:r>
          </a:p>
        </p:txBody>
      </p:sp>
    </p:spTree>
    <p:extLst>
      <p:ext uri="{BB962C8B-B14F-4D97-AF65-F5344CB8AC3E}">
        <p14:creationId xmlns:p14="http://schemas.microsoft.com/office/powerpoint/2010/main" val="1161470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B – Two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8"/>
            <a:ext cx="10515600" cy="1325563"/>
          </a:xfrm>
          <a:prstGeom prst="rect">
            <a:avLst/>
          </a:prstGeom>
        </p:spPr>
        <p:txBody>
          <a:bodyPr/>
          <a:lstStyle>
            <a:lvl1pPr>
              <a:defRPr b="1" i="0">
                <a:latin typeface="Arial" charset="0"/>
                <a:ea typeface="Arial" charset="0"/>
                <a:cs typeface="Arial" charset="0"/>
              </a:defRPr>
            </a:lvl1pPr>
          </a:lstStyle>
          <a:p>
            <a:r>
              <a:rPr lang="en-US" dirty="0"/>
              <a:t>Content slide: Background Option 2</a:t>
            </a:r>
          </a:p>
        </p:txBody>
      </p:sp>
      <p:sp>
        <p:nvSpPr>
          <p:cNvPr id="3" name="Content Placeholder 2"/>
          <p:cNvSpPr>
            <a:spLocks noGrp="1"/>
          </p:cNvSpPr>
          <p:nvPr>
            <p:ph sz="half" idx="1" hasCustomPrompt="1"/>
          </p:nvPr>
        </p:nvSpPr>
        <p:spPr>
          <a:xfrm>
            <a:off x="838200" y="1825625"/>
            <a:ext cx="5156200" cy="4351338"/>
          </a:xfrm>
          <a:prstGeom prst="rect">
            <a:avLst/>
          </a:prstGeom>
        </p:spPr>
        <p:txBody>
          <a:bodyPr>
            <a:normAutofit/>
          </a:bodyPr>
          <a:lstStyle>
            <a:lvl1pPr marL="0" indent="0">
              <a:buFont typeface="Arial" charset="0"/>
              <a:buNone/>
              <a:defRPr sz="2400" b="0" i="0">
                <a:solidFill>
                  <a:srgbClr val="CD1E3E"/>
                </a:solidFill>
                <a:latin typeface="Georgia" charset="0"/>
                <a:ea typeface="Georgia" charset="0"/>
                <a:cs typeface="Georgia" charset="0"/>
              </a:defRPr>
            </a:lvl1pPr>
            <a:lvl2pPr marL="514350" indent="-171450">
              <a:buFont typeface="Arial" charset="0"/>
              <a:buChar char="•"/>
              <a:defRPr sz="1500" b="0" i="0">
                <a:latin typeface="Georgia" charset="0"/>
                <a:ea typeface="Georgia" charset="0"/>
                <a:cs typeface="Georgia" charset="0"/>
              </a:defRPr>
            </a:lvl2pPr>
            <a:lvl3pPr marL="857250" indent="-171450">
              <a:buFont typeface="Arial" charset="0"/>
              <a:buChar char="•"/>
              <a:defRPr sz="1500" b="0" i="0">
                <a:latin typeface="Georgia" charset="0"/>
                <a:ea typeface="Georgia" charset="0"/>
                <a:cs typeface="Georgia" charset="0"/>
              </a:defRPr>
            </a:lvl3pPr>
            <a:lvl4pPr marL="1200150" indent="-171450">
              <a:buFont typeface="Arial" charset="0"/>
              <a:buChar char="•"/>
              <a:defRPr sz="1500" b="0" i="0">
                <a:latin typeface="Georgia" charset="0"/>
                <a:ea typeface="Georgia" charset="0"/>
                <a:cs typeface="Georgia" charset="0"/>
              </a:defRPr>
            </a:lvl4pPr>
            <a:lvl5pPr marL="1543050" indent="-171450">
              <a:buFont typeface="Arial" charset="0"/>
              <a:buChar char="•"/>
              <a:defRPr sz="1500" b="0" i="0">
                <a:latin typeface="Georgia" charset="0"/>
                <a:ea typeface="Georgia" charset="0"/>
                <a:cs typeface="Georgia" charset="0"/>
              </a:defRPr>
            </a:lvl5pPr>
          </a:lstStyle>
          <a:p>
            <a:pPr lvl="0"/>
            <a:r>
              <a:rPr lang="en-US" dirty="0"/>
              <a:t>Additional text or image goes here.</a:t>
            </a:r>
          </a:p>
        </p:txBody>
      </p:sp>
      <p:sp>
        <p:nvSpPr>
          <p:cNvPr id="4" name="Content Placeholder 3"/>
          <p:cNvSpPr>
            <a:spLocks noGrp="1"/>
          </p:cNvSpPr>
          <p:nvPr>
            <p:ph sz="half" idx="2" hasCustomPrompt="1"/>
          </p:nvPr>
        </p:nvSpPr>
        <p:spPr>
          <a:xfrm>
            <a:off x="6197600" y="1825625"/>
            <a:ext cx="5156200" cy="4351338"/>
          </a:xfrm>
          <a:prstGeom prst="rect">
            <a:avLst/>
          </a:prstGeom>
        </p:spPr>
        <p:txBody>
          <a:bodyPr>
            <a:normAutofit/>
          </a:bodyPr>
          <a:lstStyle>
            <a:lvl1pPr>
              <a:defRPr sz="1800">
                <a:latin typeface="Arial" charset="0"/>
                <a:ea typeface="Arial" charset="0"/>
                <a:cs typeface="Arial" charset="0"/>
              </a:defRPr>
            </a:lvl1pPr>
            <a:lvl2pPr>
              <a:defRPr>
                <a:latin typeface="Georgia" charset="0"/>
                <a:ea typeface="Georgia" charset="0"/>
                <a:cs typeface="Georgia" charset="0"/>
              </a:defRPr>
            </a:lvl2pPr>
            <a:lvl3pPr>
              <a:defRPr>
                <a:latin typeface="Georgia" charset="0"/>
                <a:ea typeface="Georgia" charset="0"/>
                <a:cs typeface="Georgia" charset="0"/>
              </a:defRPr>
            </a:lvl3pPr>
            <a:lvl4pPr>
              <a:defRPr>
                <a:latin typeface="Georgia" charset="0"/>
                <a:ea typeface="Georgia" charset="0"/>
                <a:cs typeface="Georgia" charset="0"/>
              </a:defRPr>
            </a:lvl4pPr>
            <a:lvl5pPr>
              <a:defRPr>
                <a:latin typeface="Georgia" charset="0"/>
                <a:ea typeface="Georgia" charset="0"/>
                <a:cs typeface="Georgia" charset="0"/>
              </a:defRPr>
            </a:lvl5pPr>
          </a:lstStyle>
          <a:p>
            <a:pPr lvl="0"/>
            <a:r>
              <a:rPr lang="en-US" dirty="0"/>
              <a:t>Click to body text</a:t>
            </a:r>
          </a:p>
          <a:p>
            <a:pPr lvl="0"/>
            <a:r>
              <a:rPr lang="en-US" dirty="0"/>
              <a:t>Second point</a:t>
            </a:r>
          </a:p>
          <a:p>
            <a:pPr lvl="0"/>
            <a:r>
              <a:rPr lang="en-US" dirty="0"/>
              <a:t>Third point</a:t>
            </a:r>
          </a:p>
          <a:p>
            <a:pPr lvl="0"/>
            <a:r>
              <a:rPr lang="en-US" dirty="0"/>
              <a:t>Fourth point</a:t>
            </a:r>
          </a:p>
          <a:p>
            <a:pPr lvl="0"/>
            <a:r>
              <a:rPr lang="en-US" dirty="0"/>
              <a:t>Fifth point</a:t>
            </a:r>
          </a:p>
        </p:txBody>
      </p:sp>
    </p:spTree>
    <p:extLst>
      <p:ext uri="{BB962C8B-B14F-4D97-AF65-F5344CB8AC3E}">
        <p14:creationId xmlns:p14="http://schemas.microsoft.com/office/powerpoint/2010/main" val="1153936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B – Two column altern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9" y="457200"/>
            <a:ext cx="3932767" cy="1600200"/>
          </a:xfrm>
          <a:prstGeom prst="rect">
            <a:avLst/>
          </a:prstGeom>
        </p:spPr>
        <p:txBody>
          <a:bodyPr anchor="b"/>
          <a:lstStyle>
            <a:lvl1pPr>
              <a:defRPr sz="2400" b="1" i="0" baseline="0">
                <a:latin typeface="Arial" charset="0"/>
                <a:ea typeface="Arial" charset="0"/>
                <a:cs typeface="Arial" charset="0"/>
              </a:defRPr>
            </a:lvl1pPr>
          </a:lstStyle>
          <a:p>
            <a:r>
              <a:rPr lang="en-US" dirty="0"/>
              <a:t>Content slide: Background Option 2</a:t>
            </a:r>
          </a:p>
        </p:txBody>
      </p:sp>
      <p:sp>
        <p:nvSpPr>
          <p:cNvPr id="3" name="Content Placeholder 2"/>
          <p:cNvSpPr>
            <a:spLocks noGrp="1"/>
          </p:cNvSpPr>
          <p:nvPr>
            <p:ph idx="1" hasCustomPrompt="1"/>
          </p:nvPr>
        </p:nvSpPr>
        <p:spPr>
          <a:xfrm>
            <a:off x="5183717" y="987428"/>
            <a:ext cx="6172200" cy="4873625"/>
          </a:xfrm>
          <a:prstGeom prst="rect">
            <a:avLst/>
          </a:prstGeom>
        </p:spPr>
        <p:txBody>
          <a:bodyPr>
            <a:normAutofit/>
          </a:bodyPr>
          <a:lstStyle>
            <a:lvl1pPr>
              <a:defRPr sz="1800">
                <a:latin typeface="Arial" charset="0"/>
                <a:ea typeface="Arial" charset="0"/>
                <a:cs typeface="Arial" charset="0"/>
              </a:defRPr>
            </a:lvl1pPr>
            <a:lvl2pPr>
              <a:defRPr sz="2100">
                <a:latin typeface="Arial" charset="0"/>
                <a:ea typeface="Arial" charset="0"/>
                <a:cs typeface="Arial" charset="0"/>
              </a:defRPr>
            </a:lvl2pPr>
            <a:lvl3pPr>
              <a:defRPr sz="1800">
                <a:latin typeface="Arial" charset="0"/>
                <a:ea typeface="Arial" charset="0"/>
                <a:cs typeface="Arial" charset="0"/>
              </a:defRPr>
            </a:lvl3pPr>
            <a:lvl4pPr>
              <a:defRPr sz="1500">
                <a:latin typeface="Arial" charset="0"/>
                <a:ea typeface="Arial" charset="0"/>
                <a:cs typeface="Arial" charset="0"/>
              </a:defRPr>
            </a:lvl4pPr>
            <a:lvl5pPr>
              <a:defRPr sz="1500">
                <a:latin typeface="Arial" charset="0"/>
                <a:ea typeface="Arial" charset="0"/>
                <a:cs typeface="Arial" charset="0"/>
              </a:defRPr>
            </a:lvl5pPr>
            <a:lvl6pPr>
              <a:defRPr sz="1500"/>
            </a:lvl6pPr>
            <a:lvl7pPr>
              <a:defRPr sz="1500"/>
            </a:lvl7pPr>
            <a:lvl8pPr>
              <a:defRPr sz="1500"/>
            </a:lvl8pPr>
            <a:lvl9pPr>
              <a:defRPr sz="1500"/>
            </a:lvl9pPr>
          </a:lstStyle>
          <a:p>
            <a:pPr lvl="0"/>
            <a:r>
              <a:rPr lang="en-US" dirty="0"/>
              <a:t>Click to body text</a:t>
            </a:r>
          </a:p>
          <a:p>
            <a:pPr lvl="0"/>
            <a:r>
              <a:rPr lang="en-US" dirty="0"/>
              <a:t>Second point</a:t>
            </a:r>
          </a:p>
          <a:p>
            <a:pPr lvl="0"/>
            <a:r>
              <a:rPr lang="en-US" dirty="0"/>
              <a:t>Third point</a:t>
            </a:r>
          </a:p>
          <a:p>
            <a:pPr lvl="0"/>
            <a:r>
              <a:rPr lang="en-US" dirty="0"/>
              <a:t>Fourth point</a:t>
            </a:r>
          </a:p>
          <a:p>
            <a:pPr lvl="0"/>
            <a:r>
              <a:rPr lang="en-US" dirty="0"/>
              <a:t>Fifth point</a:t>
            </a:r>
          </a:p>
        </p:txBody>
      </p:sp>
      <p:sp>
        <p:nvSpPr>
          <p:cNvPr id="4" name="Text Placeholder 3"/>
          <p:cNvSpPr>
            <a:spLocks noGrp="1"/>
          </p:cNvSpPr>
          <p:nvPr>
            <p:ph type="body" sz="half" idx="2" hasCustomPrompt="1"/>
          </p:nvPr>
        </p:nvSpPr>
        <p:spPr>
          <a:xfrm>
            <a:off x="840319" y="2171700"/>
            <a:ext cx="3932767" cy="3697288"/>
          </a:xfrm>
          <a:prstGeom prst="rect">
            <a:avLst/>
          </a:prstGeom>
        </p:spPr>
        <p:txBody>
          <a:bodyPr>
            <a:normAutofit/>
          </a:bodyPr>
          <a:lstStyle>
            <a:lvl1pPr marL="0" indent="0">
              <a:buNone/>
              <a:defRPr sz="2100" b="0" i="0" baseline="0">
                <a:solidFill>
                  <a:srgbClr val="CD1E3E"/>
                </a:solidFill>
                <a:latin typeface="Georgia" charset="0"/>
                <a:ea typeface="Georgia" charset="0"/>
                <a:cs typeface="Georgi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Additional text space</a:t>
            </a:r>
          </a:p>
        </p:txBody>
      </p:sp>
    </p:spTree>
    <p:extLst>
      <p:ext uri="{BB962C8B-B14F-4D97-AF65-F5344CB8AC3E}">
        <p14:creationId xmlns:p14="http://schemas.microsoft.com/office/powerpoint/2010/main" val="2049520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 - Dominan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9" y="457200"/>
            <a:ext cx="3932767" cy="1600200"/>
          </a:xfrm>
          <a:prstGeom prst="rect">
            <a:avLst/>
          </a:prstGeom>
        </p:spPr>
        <p:txBody>
          <a:bodyPr anchor="b"/>
          <a:lstStyle>
            <a:lvl1pPr>
              <a:defRPr sz="2400" b="1" i="0" baseline="0">
                <a:latin typeface="Arial" charset="0"/>
                <a:ea typeface="Arial" charset="0"/>
                <a:cs typeface="Arial" charset="0"/>
              </a:defRPr>
            </a:lvl1pPr>
          </a:lstStyle>
          <a:p>
            <a:r>
              <a:rPr lang="en-US" dirty="0"/>
              <a:t>Content slide: Background Option 2</a:t>
            </a:r>
          </a:p>
        </p:txBody>
      </p:sp>
      <p:sp>
        <p:nvSpPr>
          <p:cNvPr id="3" name="Picture Placeholder 2"/>
          <p:cNvSpPr>
            <a:spLocks noGrp="1"/>
          </p:cNvSpPr>
          <p:nvPr>
            <p:ph type="pic" idx="1"/>
          </p:nvPr>
        </p:nvSpPr>
        <p:spPr>
          <a:xfrm>
            <a:off x="5183717" y="457201"/>
            <a:ext cx="6172200" cy="5403850"/>
          </a:xfrm>
          <a:prstGeom prst="rect">
            <a:avLst/>
          </a:prstGeom>
        </p:spPr>
        <p:txBody>
          <a:bodyPr/>
          <a:lstStyle>
            <a:lvl1pPr marL="0" indent="0">
              <a:buNone/>
              <a:defRPr sz="2400">
                <a:latin typeface="Arial" charset="0"/>
                <a:ea typeface="Arial" charset="0"/>
                <a:cs typeface="Arial"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hasCustomPrompt="1"/>
          </p:nvPr>
        </p:nvSpPr>
        <p:spPr>
          <a:xfrm>
            <a:off x="840319" y="2207797"/>
            <a:ext cx="3932767" cy="3661193"/>
          </a:xfrm>
          <a:prstGeom prst="rect">
            <a:avLst/>
          </a:prstGeom>
        </p:spPr>
        <p:txBody>
          <a:bodyPr>
            <a:normAutofit/>
          </a:bodyPr>
          <a:lstStyle>
            <a:lvl1pPr marL="0" indent="0">
              <a:buNone/>
              <a:defRPr sz="1800" b="0" i="0">
                <a:solidFill>
                  <a:srgbClr val="CD1E3E"/>
                </a:solidFill>
                <a:latin typeface="Georgia" charset="0"/>
                <a:ea typeface="Georgia" charset="0"/>
                <a:cs typeface="Georgi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Additional text space</a:t>
            </a:r>
          </a:p>
        </p:txBody>
      </p:sp>
    </p:spTree>
    <p:extLst>
      <p:ext uri="{BB962C8B-B14F-4D97-AF65-F5344CB8AC3E}">
        <p14:creationId xmlns:p14="http://schemas.microsoft.com/office/powerpoint/2010/main" val="2940361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 – Text emphasis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1501544"/>
            <a:ext cx="9144000" cy="3756259"/>
          </a:xfrm>
          <a:prstGeom prst="rect">
            <a:avLst/>
          </a:prstGeom>
        </p:spPr>
        <p:txBody>
          <a:bodyPr>
            <a:normAutofit/>
          </a:bodyPr>
          <a:lstStyle>
            <a:lvl1pPr marL="0" indent="0" algn="ctr">
              <a:buNone/>
              <a:defRPr sz="3300" b="1" i="0" spc="-113">
                <a:solidFill>
                  <a:schemeClr val="tx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Content slide: </a:t>
            </a:r>
          </a:p>
          <a:p>
            <a:r>
              <a:rPr lang="en-US" dirty="0"/>
              <a:t>Background Option 2</a:t>
            </a:r>
          </a:p>
          <a:p>
            <a:endParaRPr lang="en-US" dirty="0"/>
          </a:p>
          <a:p>
            <a:r>
              <a:rPr lang="en-US" dirty="0"/>
              <a:t>Use this slide for short, impactful statements</a:t>
            </a:r>
          </a:p>
        </p:txBody>
      </p:sp>
    </p:spTree>
    <p:extLst>
      <p:ext uri="{BB962C8B-B14F-4D97-AF65-F5344CB8AC3E}">
        <p14:creationId xmlns:p14="http://schemas.microsoft.com/office/powerpoint/2010/main" val="3216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3BD5AC3-1C8C-4B05-999F-E6C4A940607F}" type="slidenum">
              <a:rPr lang="en-US"/>
              <a:pPr>
                <a:defRPr/>
              </a:pPr>
              <a:t>‹#›</a:t>
            </a:fld>
            <a:endParaRPr lang="en-US" dirty="0"/>
          </a:p>
        </p:txBody>
      </p:sp>
    </p:spTree>
    <p:extLst>
      <p:ext uri="{BB962C8B-B14F-4D97-AF65-F5344CB8AC3E}">
        <p14:creationId xmlns:p14="http://schemas.microsoft.com/office/powerpoint/2010/main" val="4019163296"/>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81038" y="1122363"/>
            <a:ext cx="5579444" cy="2387600"/>
          </a:xfrm>
          <a:prstGeom prst="rect">
            <a:avLst/>
          </a:prstGeom>
        </p:spPr>
        <p:txBody>
          <a:bodyPr anchor="b">
            <a:normAutofit/>
          </a:bodyPr>
          <a:lstStyle>
            <a:lvl1pPr algn="l">
              <a:defRPr sz="3600" b="1" u="none" baseline="0">
                <a:solidFill>
                  <a:srgbClr val="CD1E3E"/>
                </a:solidFill>
              </a:defRPr>
            </a:lvl1pPr>
          </a:lstStyle>
          <a:p>
            <a:r>
              <a:rPr lang="en-US" dirty="0"/>
              <a:t>Presentation title slide</a:t>
            </a:r>
          </a:p>
        </p:txBody>
      </p:sp>
      <p:sp>
        <p:nvSpPr>
          <p:cNvPr id="3" name="Subtitle 2"/>
          <p:cNvSpPr>
            <a:spLocks noGrp="1"/>
          </p:cNvSpPr>
          <p:nvPr>
            <p:ph type="subTitle" idx="1" hasCustomPrompt="1"/>
          </p:nvPr>
        </p:nvSpPr>
        <p:spPr>
          <a:xfrm>
            <a:off x="5881035" y="3602038"/>
            <a:ext cx="5579444" cy="1655762"/>
          </a:xfrm>
          <a:prstGeom prst="rect">
            <a:avLst/>
          </a:prstGeom>
        </p:spPr>
        <p:txBody>
          <a:bodyPr>
            <a:normAutofit/>
          </a:bodyPr>
          <a:lstStyle>
            <a:lvl1pPr marL="0" indent="0" algn="l">
              <a:buNone/>
              <a:defRPr sz="2100" b="0" i="0" u="none">
                <a:solidFill>
                  <a:schemeClr val="tx1"/>
                </a:solidFill>
                <a:latin typeface="Georgia" charset="0"/>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presentation subtitle</a:t>
            </a:r>
          </a:p>
        </p:txBody>
      </p:sp>
      <p:sp>
        <p:nvSpPr>
          <p:cNvPr id="5" name="Footer Placeholder 4"/>
          <p:cNvSpPr>
            <a:spLocks noGrp="1"/>
          </p:cNvSpPr>
          <p:nvPr>
            <p:ph type="ftr" sz="quarter" idx="11"/>
          </p:nvPr>
        </p:nvSpPr>
        <p:spPr>
          <a:xfrm>
            <a:off x="7734701" y="6250476"/>
            <a:ext cx="4114800" cy="365125"/>
          </a:xfrm>
          <a:prstGeom prst="rect">
            <a:avLst/>
          </a:prstGeom>
        </p:spPr>
        <p:txBody>
          <a:bodyPr/>
          <a:lstStyle>
            <a:lvl1pPr algn="r">
              <a:defRPr sz="1050">
                <a:solidFill>
                  <a:schemeClr val="bg1"/>
                </a:solidFill>
              </a:defRPr>
            </a:lvl1pPr>
          </a:lstStyle>
          <a:p>
            <a:r>
              <a:rPr lang="en-US" dirty="0"/>
              <a:t>Author name</a:t>
            </a:r>
          </a:p>
        </p:txBody>
      </p:sp>
      <p:sp>
        <p:nvSpPr>
          <p:cNvPr id="6" name="Picture Placeholder 5"/>
          <p:cNvSpPr>
            <a:spLocks noGrp="1"/>
          </p:cNvSpPr>
          <p:nvPr>
            <p:ph type="pic" sz="quarter" idx="12"/>
          </p:nvPr>
        </p:nvSpPr>
        <p:spPr>
          <a:xfrm>
            <a:off x="914402" y="1122366"/>
            <a:ext cx="4658783" cy="4135437"/>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576878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B – Headline and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6"/>
            <a:ext cx="9144000" cy="1495709"/>
          </a:xfrm>
          <a:prstGeom prst="rect">
            <a:avLst/>
          </a:prstGeom>
        </p:spPr>
        <p:txBody>
          <a:bodyPr anchor="b">
            <a:normAutofit/>
          </a:bodyPr>
          <a:lstStyle>
            <a:lvl1pPr marL="0" marR="0" indent="0" algn="l" defTabSz="685800" rtl="0" eaLnBrk="1" fontAlgn="auto" latinLnBrk="0" hangingPunct="1">
              <a:lnSpc>
                <a:spcPct val="90000"/>
              </a:lnSpc>
              <a:spcBef>
                <a:spcPct val="0"/>
              </a:spcBef>
              <a:spcAft>
                <a:spcPts val="0"/>
              </a:spcAft>
              <a:buClrTx/>
              <a:buSzTx/>
              <a:buFontTx/>
              <a:buNone/>
              <a:tabLst/>
              <a:defRPr sz="3000" b="1" i="0" baseline="0">
                <a:solidFill>
                  <a:schemeClr val="tx1"/>
                </a:solidFill>
                <a:latin typeface="Arial" charset="0"/>
                <a:ea typeface="Arial" charset="0"/>
                <a:cs typeface="Arial" charset="0"/>
              </a:defRPr>
            </a:lvl1pPr>
          </a:lstStyle>
          <a:p>
            <a:br>
              <a:rPr lang="en-US" dirty="0"/>
            </a:br>
            <a:r>
              <a:rPr lang="en-US" dirty="0"/>
              <a:t>Content slide: Background Option 2</a:t>
            </a:r>
          </a:p>
        </p:txBody>
      </p:sp>
      <p:sp>
        <p:nvSpPr>
          <p:cNvPr id="3" name="Subtitle 2"/>
          <p:cNvSpPr>
            <a:spLocks noGrp="1"/>
          </p:cNvSpPr>
          <p:nvPr>
            <p:ph type="subTitle" idx="1"/>
          </p:nvPr>
        </p:nvSpPr>
        <p:spPr>
          <a:xfrm>
            <a:off x="1524000" y="2829830"/>
            <a:ext cx="9144000" cy="2427973"/>
          </a:xfrm>
          <a:prstGeom prst="rect">
            <a:avLst/>
          </a:prstGeom>
        </p:spPr>
        <p:txBody>
          <a:bodyPr/>
          <a:lstStyle>
            <a:lvl1pPr marL="0" indent="0" algn="l">
              <a:buNone/>
              <a:defRPr sz="1800" b="0" i="0">
                <a:solidFill>
                  <a:srgbClr val="CD1E3E"/>
                </a:solidFill>
                <a:latin typeface="Georgia" charset="0"/>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118516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 – One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58268"/>
            <a:ext cx="10515600" cy="1132423"/>
          </a:xfrm>
          <a:prstGeom prst="rect">
            <a:avLst/>
          </a:prstGeom>
        </p:spPr>
        <p:txBody>
          <a:bodyPr>
            <a:normAutofit/>
          </a:bodyPr>
          <a:lstStyle>
            <a:lvl1pPr>
              <a:defRPr sz="3000" b="1" i="0">
                <a:latin typeface="Arial" charset="0"/>
                <a:ea typeface="Arial" charset="0"/>
                <a:cs typeface="Arial" charset="0"/>
              </a:defRPr>
            </a:lvl1pPr>
          </a:lstStyle>
          <a:p>
            <a:r>
              <a:rPr lang="en-US" dirty="0"/>
              <a:t>Content slide: Background Option 2</a:t>
            </a:r>
          </a:p>
        </p:txBody>
      </p:sp>
      <p:sp>
        <p:nvSpPr>
          <p:cNvPr id="3" name="Content Placeholder 2"/>
          <p:cNvSpPr>
            <a:spLocks noGrp="1"/>
          </p:cNvSpPr>
          <p:nvPr>
            <p:ph idx="1" hasCustomPrompt="1"/>
          </p:nvPr>
        </p:nvSpPr>
        <p:spPr>
          <a:xfrm>
            <a:off x="838200" y="1825625"/>
            <a:ext cx="10515600" cy="4351338"/>
          </a:xfrm>
          <a:prstGeom prst="rect">
            <a:avLst/>
          </a:prstGeom>
        </p:spPr>
        <p:txBody>
          <a:bodyPr>
            <a:normAutofit/>
          </a:bodyPr>
          <a:lstStyle>
            <a:lvl1pPr>
              <a:defRPr sz="1800" b="0" i="0">
                <a:solidFill>
                  <a:schemeClr val="tx1"/>
                </a:solidFill>
                <a:latin typeface="Arial" charset="0"/>
                <a:ea typeface="Arial" charset="0"/>
                <a:cs typeface="Arial" charset="0"/>
              </a:defRPr>
            </a:lvl1pPr>
            <a:lvl2pPr>
              <a:defRPr sz="1800" b="0" i="0">
                <a:solidFill>
                  <a:schemeClr val="tx1"/>
                </a:solidFill>
                <a:latin typeface="Georgia" charset="0"/>
                <a:ea typeface="Georgia" charset="0"/>
                <a:cs typeface="Georgia" charset="0"/>
              </a:defRPr>
            </a:lvl2pPr>
            <a:lvl3pPr>
              <a:defRPr sz="1800" b="0" i="0">
                <a:solidFill>
                  <a:schemeClr val="tx1"/>
                </a:solidFill>
                <a:latin typeface="Georgia" charset="0"/>
                <a:ea typeface="Georgia" charset="0"/>
                <a:cs typeface="Georgia" charset="0"/>
              </a:defRPr>
            </a:lvl3pPr>
            <a:lvl4pPr>
              <a:defRPr sz="1800" b="0" i="0">
                <a:solidFill>
                  <a:schemeClr val="tx1"/>
                </a:solidFill>
                <a:latin typeface="Georgia" charset="0"/>
                <a:ea typeface="Georgia" charset="0"/>
                <a:cs typeface="Georgia" charset="0"/>
              </a:defRPr>
            </a:lvl4pPr>
            <a:lvl5pPr>
              <a:defRPr sz="1800" b="0" i="0">
                <a:solidFill>
                  <a:schemeClr val="tx1"/>
                </a:solidFill>
                <a:latin typeface="Georgia" charset="0"/>
                <a:ea typeface="Georgia" charset="0"/>
                <a:cs typeface="Georgia" charset="0"/>
              </a:defRPr>
            </a:lvl5pPr>
          </a:lstStyle>
          <a:p>
            <a:pPr lvl="0"/>
            <a:r>
              <a:rPr lang="en-US" dirty="0"/>
              <a:t>Click to body text</a:t>
            </a:r>
          </a:p>
          <a:p>
            <a:pPr lvl="0"/>
            <a:r>
              <a:rPr lang="en-US" dirty="0"/>
              <a:t>Second point</a:t>
            </a:r>
          </a:p>
          <a:p>
            <a:pPr lvl="0"/>
            <a:r>
              <a:rPr lang="en-US" dirty="0"/>
              <a:t>Third point</a:t>
            </a:r>
          </a:p>
          <a:p>
            <a:pPr lvl="0"/>
            <a:r>
              <a:rPr lang="en-US" dirty="0"/>
              <a:t>Fourth point</a:t>
            </a:r>
          </a:p>
          <a:p>
            <a:pPr lvl="0"/>
            <a:r>
              <a:rPr lang="en-US" dirty="0"/>
              <a:t>Fifth point</a:t>
            </a:r>
          </a:p>
        </p:txBody>
      </p:sp>
    </p:spTree>
    <p:extLst>
      <p:ext uri="{BB962C8B-B14F-4D97-AF65-F5344CB8AC3E}">
        <p14:creationId xmlns:p14="http://schemas.microsoft.com/office/powerpoint/2010/main" val="3350510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B – Two 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8"/>
            <a:ext cx="10515600" cy="1325563"/>
          </a:xfrm>
          <a:prstGeom prst="rect">
            <a:avLst/>
          </a:prstGeom>
        </p:spPr>
        <p:txBody>
          <a:bodyPr/>
          <a:lstStyle>
            <a:lvl1pPr>
              <a:defRPr b="1" i="0">
                <a:latin typeface="Arial" charset="0"/>
                <a:ea typeface="Arial" charset="0"/>
                <a:cs typeface="Arial" charset="0"/>
              </a:defRPr>
            </a:lvl1pPr>
          </a:lstStyle>
          <a:p>
            <a:r>
              <a:rPr lang="en-US" dirty="0"/>
              <a:t>Content slide: Background Option 2</a:t>
            </a:r>
          </a:p>
        </p:txBody>
      </p:sp>
      <p:sp>
        <p:nvSpPr>
          <p:cNvPr id="3" name="Content Placeholder 2"/>
          <p:cNvSpPr>
            <a:spLocks noGrp="1"/>
          </p:cNvSpPr>
          <p:nvPr>
            <p:ph sz="half" idx="1" hasCustomPrompt="1"/>
          </p:nvPr>
        </p:nvSpPr>
        <p:spPr>
          <a:xfrm>
            <a:off x="838200" y="1825625"/>
            <a:ext cx="5156200" cy="4351338"/>
          </a:xfrm>
          <a:prstGeom prst="rect">
            <a:avLst/>
          </a:prstGeom>
        </p:spPr>
        <p:txBody>
          <a:bodyPr>
            <a:normAutofit/>
          </a:bodyPr>
          <a:lstStyle>
            <a:lvl1pPr marL="0" indent="0">
              <a:buFont typeface="Arial" charset="0"/>
              <a:buNone/>
              <a:defRPr sz="2400" b="0" i="0">
                <a:solidFill>
                  <a:srgbClr val="CD1E3E"/>
                </a:solidFill>
                <a:latin typeface="Georgia" charset="0"/>
                <a:ea typeface="Georgia" charset="0"/>
                <a:cs typeface="Georgia" charset="0"/>
              </a:defRPr>
            </a:lvl1pPr>
            <a:lvl2pPr marL="514350" indent="-171450">
              <a:buFont typeface="Arial" charset="0"/>
              <a:buChar char="•"/>
              <a:defRPr sz="1500" b="0" i="0">
                <a:latin typeface="Georgia" charset="0"/>
                <a:ea typeface="Georgia" charset="0"/>
                <a:cs typeface="Georgia" charset="0"/>
              </a:defRPr>
            </a:lvl2pPr>
            <a:lvl3pPr marL="857250" indent="-171450">
              <a:buFont typeface="Arial" charset="0"/>
              <a:buChar char="•"/>
              <a:defRPr sz="1500" b="0" i="0">
                <a:latin typeface="Georgia" charset="0"/>
                <a:ea typeface="Georgia" charset="0"/>
                <a:cs typeface="Georgia" charset="0"/>
              </a:defRPr>
            </a:lvl3pPr>
            <a:lvl4pPr marL="1200150" indent="-171450">
              <a:buFont typeface="Arial" charset="0"/>
              <a:buChar char="•"/>
              <a:defRPr sz="1500" b="0" i="0">
                <a:latin typeface="Georgia" charset="0"/>
                <a:ea typeface="Georgia" charset="0"/>
                <a:cs typeface="Georgia" charset="0"/>
              </a:defRPr>
            </a:lvl4pPr>
            <a:lvl5pPr marL="1543050" indent="-171450">
              <a:buFont typeface="Arial" charset="0"/>
              <a:buChar char="•"/>
              <a:defRPr sz="1500" b="0" i="0">
                <a:latin typeface="Georgia" charset="0"/>
                <a:ea typeface="Georgia" charset="0"/>
                <a:cs typeface="Georgia" charset="0"/>
              </a:defRPr>
            </a:lvl5pPr>
          </a:lstStyle>
          <a:p>
            <a:pPr lvl="0"/>
            <a:r>
              <a:rPr lang="en-US" dirty="0"/>
              <a:t>Additional text or image goes here.</a:t>
            </a:r>
          </a:p>
        </p:txBody>
      </p:sp>
      <p:sp>
        <p:nvSpPr>
          <p:cNvPr id="4" name="Content Placeholder 3"/>
          <p:cNvSpPr>
            <a:spLocks noGrp="1"/>
          </p:cNvSpPr>
          <p:nvPr>
            <p:ph sz="half" idx="2" hasCustomPrompt="1"/>
          </p:nvPr>
        </p:nvSpPr>
        <p:spPr>
          <a:xfrm>
            <a:off x="6197600" y="1825625"/>
            <a:ext cx="5156200" cy="4351338"/>
          </a:xfrm>
          <a:prstGeom prst="rect">
            <a:avLst/>
          </a:prstGeom>
        </p:spPr>
        <p:txBody>
          <a:bodyPr>
            <a:normAutofit/>
          </a:bodyPr>
          <a:lstStyle>
            <a:lvl1pPr>
              <a:defRPr sz="1800">
                <a:latin typeface="Arial" charset="0"/>
                <a:ea typeface="Arial" charset="0"/>
                <a:cs typeface="Arial" charset="0"/>
              </a:defRPr>
            </a:lvl1pPr>
            <a:lvl2pPr>
              <a:defRPr>
                <a:latin typeface="Georgia" charset="0"/>
                <a:ea typeface="Georgia" charset="0"/>
                <a:cs typeface="Georgia" charset="0"/>
              </a:defRPr>
            </a:lvl2pPr>
            <a:lvl3pPr>
              <a:defRPr>
                <a:latin typeface="Georgia" charset="0"/>
                <a:ea typeface="Georgia" charset="0"/>
                <a:cs typeface="Georgia" charset="0"/>
              </a:defRPr>
            </a:lvl3pPr>
            <a:lvl4pPr>
              <a:defRPr>
                <a:latin typeface="Georgia" charset="0"/>
                <a:ea typeface="Georgia" charset="0"/>
                <a:cs typeface="Georgia" charset="0"/>
              </a:defRPr>
            </a:lvl4pPr>
            <a:lvl5pPr>
              <a:defRPr>
                <a:latin typeface="Georgia" charset="0"/>
                <a:ea typeface="Georgia" charset="0"/>
                <a:cs typeface="Georgia" charset="0"/>
              </a:defRPr>
            </a:lvl5pPr>
          </a:lstStyle>
          <a:p>
            <a:pPr lvl="0"/>
            <a:r>
              <a:rPr lang="en-US" dirty="0"/>
              <a:t>Click to body text</a:t>
            </a:r>
          </a:p>
          <a:p>
            <a:pPr lvl="0"/>
            <a:r>
              <a:rPr lang="en-US" dirty="0"/>
              <a:t>Second point</a:t>
            </a:r>
          </a:p>
          <a:p>
            <a:pPr lvl="0"/>
            <a:r>
              <a:rPr lang="en-US" dirty="0"/>
              <a:t>Third point</a:t>
            </a:r>
          </a:p>
          <a:p>
            <a:pPr lvl="0"/>
            <a:r>
              <a:rPr lang="en-US" dirty="0"/>
              <a:t>Fourth point</a:t>
            </a:r>
          </a:p>
          <a:p>
            <a:pPr lvl="0"/>
            <a:r>
              <a:rPr lang="en-US" dirty="0"/>
              <a:t>Fifth point</a:t>
            </a:r>
          </a:p>
        </p:txBody>
      </p:sp>
    </p:spTree>
    <p:extLst>
      <p:ext uri="{BB962C8B-B14F-4D97-AF65-F5344CB8AC3E}">
        <p14:creationId xmlns:p14="http://schemas.microsoft.com/office/powerpoint/2010/main" val="3785982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B – Two column altern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9" y="457200"/>
            <a:ext cx="3932767" cy="1600200"/>
          </a:xfrm>
          <a:prstGeom prst="rect">
            <a:avLst/>
          </a:prstGeom>
        </p:spPr>
        <p:txBody>
          <a:bodyPr anchor="b"/>
          <a:lstStyle>
            <a:lvl1pPr>
              <a:defRPr sz="2400" b="1" i="0" baseline="0">
                <a:latin typeface="Arial" charset="0"/>
                <a:ea typeface="Arial" charset="0"/>
                <a:cs typeface="Arial" charset="0"/>
              </a:defRPr>
            </a:lvl1pPr>
          </a:lstStyle>
          <a:p>
            <a:r>
              <a:rPr lang="en-US" dirty="0"/>
              <a:t>Content slide: Background Option 2</a:t>
            </a:r>
          </a:p>
        </p:txBody>
      </p:sp>
      <p:sp>
        <p:nvSpPr>
          <p:cNvPr id="3" name="Content Placeholder 2"/>
          <p:cNvSpPr>
            <a:spLocks noGrp="1"/>
          </p:cNvSpPr>
          <p:nvPr>
            <p:ph idx="1" hasCustomPrompt="1"/>
          </p:nvPr>
        </p:nvSpPr>
        <p:spPr>
          <a:xfrm>
            <a:off x="5183717" y="987428"/>
            <a:ext cx="6172200" cy="4873625"/>
          </a:xfrm>
          <a:prstGeom prst="rect">
            <a:avLst/>
          </a:prstGeom>
        </p:spPr>
        <p:txBody>
          <a:bodyPr>
            <a:normAutofit/>
          </a:bodyPr>
          <a:lstStyle>
            <a:lvl1pPr>
              <a:defRPr sz="1800">
                <a:latin typeface="Arial" charset="0"/>
                <a:ea typeface="Arial" charset="0"/>
                <a:cs typeface="Arial" charset="0"/>
              </a:defRPr>
            </a:lvl1pPr>
            <a:lvl2pPr>
              <a:defRPr sz="2100">
                <a:latin typeface="Arial" charset="0"/>
                <a:ea typeface="Arial" charset="0"/>
                <a:cs typeface="Arial" charset="0"/>
              </a:defRPr>
            </a:lvl2pPr>
            <a:lvl3pPr>
              <a:defRPr sz="1800">
                <a:latin typeface="Arial" charset="0"/>
                <a:ea typeface="Arial" charset="0"/>
                <a:cs typeface="Arial" charset="0"/>
              </a:defRPr>
            </a:lvl3pPr>
            <a:lvl4pPr>
              <a:defRPr sz="1500">
                <a:latin typeface="Arial" charset="0"/>
                <a:ea typeface="Arial" charset="0"/>
                <a:cs typeface="Arial" charset="0"/>
              </a:defRPr>
            </a:lvl4pPr>
            <a:lvl5pPr>
              <a:defRPr sz="1500">
                <a:latin typeface="Arial" charset="0"/>
                <a:ea typeface="Arial" charset="0"/>
                <a:cs typeface="Arial" charset="0"/>
              </a:defRPr>
            </a:lvl5pPr>
            <a:lvl6pPr>
              <a:defRPr sz="1500"/>
            </a:lvl6pPr>
            <a:lvl7pPr>
              <a:defRPr sz="1500"/>
            </a:lvl7pPr>
            <a:lvl8pPr>
              <a:defRPr sz="1500"/>
            </a:lvl8pPr>
            <a:lvl9pPr>
              <a:defRPr sz="1500"/>
            </a:lvl9pPr>
          </a:lstStyle>
          <a:p>
            <a:pPr lvl="0"/>
            <a:r>
              <a:rPr lang="en-US" dirty="0"/>
              <a:t>Click to body text</a:t>
            </a:r>
          </a:p>
          <a:p>
            <a:pPr lvl="0"/>
            <a:r>
              <a:rPr lang="en-US" dirty="0"/>
              <a:t>Second point</a:t>
            </a:r>
          </a:p>
          <a:p>
            <a:pPr lvl="0"/>
            <a:r>
              <a:rPr lang="en-US" dirty="0"/>
              <a:t>Third point</a:t>
            </a:r>
          </a:p>
          <a:p>
            <a:pPr lvl="0"/>
            <a:r>
              <a:rPr lang="en-US" dirty="0"/>
              <a:t>Fourth point</a:t>
            </a:r>
          </a:p>
          <a:p>
            <a:pPr lvl="0"/>
            <a:r>
              <a:rPr lang="en-US" dirty="0"/>
              <a:t>Fifth point</a:t>
            </a:r>
          </a:p>
        </p:txBody>
      </p:sp>
      <p:sp>
        <p:nvSpPr>
          <p:cNvPr id="4" name="Text Placeholder 3"/>
          <p:cNvSpPr>
            <a:spLocks noGrp="1"/>
          </p:cNvSpPr>
          <p:nvPr>
            <p:ph type="body" sz="half" idx="2" hasCustomPrompt="1"/>
          </p:nvPr>
        </p:nvSpPr>
        <p:spPr>
          <a:xfrm>
            <a:off x="840319" y="2171700"/>
            <a:ext cx="3932767" cy="3697288"/>
          </a:xfrm>
          <a:prstGeom prst="rect">
            <a:avLst/>
          </a:prstGeom>
        </p:spPr>
        <p:txBody>
          <a:bodyPr>
            <a:normAutofit/>
          </a:bodyPr>
          <a:lstStyle>
            <a:lvl1pPr marL="0" indent="0">
              <a:buNone/>
              <a:defRPr sz="2100" b="0" i="0" baseline="0">
                <a:solidFill>
                  <a:srgbClr val="CD1E3E"/>
                </a:solidFill>
                <a:latin typeface="Georgia" charset="0"/>
                <a:ea typeface="Georgia" charset="0"/>
                <a:cs typeface="Georgi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Additional text space</a:t>
            </a:r>
          </a:p>
        </p:txBody>
      </p:sp>
    </p:spTree>
    <p:extLst>
      <p:ext uri="{BB962C8B-B14F-4D97-AF65-F5344CB8AC3E}">
        <p14:creationId xmlns:p14="http://schemas.microsoft.com/office/powerpoint/2010/main" val="208549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 - Dominan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9" y="457200"/>
            <a:ext cx="3932767" cy="1600200"/>
          </a:xfrm>
          <a:prstGeom prst="rect">
            <a:avLst/>
          </a:prstGeom>
        </p:spPr>
        <p:txBody>
          <a:bodyPr anchor="b"/>
          <a:lstStyle>
            <a:lvl1pPr>
              <a:defRPr sz="2400" b="1" i="0" baseline="0">
                <a:latin typeface="Arial" charset="0"/>
                <a:ea typeface="Arial" charset="0"/>
                <a:cs typeface="Arial" charset="0"/>
              </a:defRPr>
            </a:lvl1pPr>
          </a:lstStyle>
          <a:p>
            <a:r>
              <a:rPr lang="en-US" dirty="0"/>
              <a:t>Content slide: Background Option 2</a:t>
            </a:r>
          </a:p>
        </p:txBody>
      </p:sp>
      <p:sp>
        <p:nvSpPr>
          <p:cNvPr id="3" name="Picture Placeholder 2"/>
          <p:cNvSpPr>
            <a:spLocks noGrp="1"/>
          </p:cNvSpPr>
          <p:nvPr>
            <p:ph type="pic" idx="1"/>
          </p:nvPr>
        </p:nvSpPr>
        <p:spPr>
          <a:xfrm>
            <a:off x="5183717" y="457201"/>
            <a:ext cx="6172200" cy="5403850"/>
          </a:xfrm>
          <a:prstGeom prst="rect">
            <a:avLst/>
          </a:prstGeom>
        </p:spPr>
        <p:txBody>
          <a:bodyPr/>
          <a:lstStyle>
            <a:lvl1pPr marL="0" indent="0">
              <a:buNone/>
              <a:defRPr sz="2400">
                <a:latin typeface="Arial" charset="0"/>
                <a:ea typeface="Arial" charset="0"/>
                <a:cs typeface="Arial"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hasCustomPrompt="1"/>
          </p:nvPr>
        </p:nvSpPr>
        <p:spPr>
          <a:xfrm>
            <a:off x="840319" y="2207797"/>
            <a:ext cx="3932767" cy="3661193"/>
          </a:xfrm>
          <a:prstGeom prst="rect">
            <a:avLst/>
          </a:prstGeom>
        </p:spPr>
        <p:txBody>
          <a:bodyPr>
            <a:normAutofit/>
          </a:bodyPr>
          <a:lstStyle>
            <a:lvl1pPr marL="0" indent="0">
              <a:buNone/>
              <a:defRPr sz="1800" b="0" i="0">
                <a:solidFill>
                  <a:srgbClr val="CD1E3E"/>
                </a:solidFill>
                <a:latin typeface="Georgia" charset="0"/>
                <a:ea typeface="Georgia" charset="0"/>
                <a:cs typeface="Georgia"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Additional text space</a:t>
            </a:r>
          </a:p>
        </p:txBody>
      </p:sp>
    </p:spTree>
    <p:extLst>
      <p:ext uri="{BB962C8B-B14F-4D97-AF65-F5344CB8AC3E}">
        <p14:creationId xmlns:p14="http://schemas.microsoft.com/office/powerpoint/2010/main" val="1213149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 – Text emphasis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1501544"/>
            <a:ext cx="9144000" cy="3756259"/>
          </a:xfrm>
          <a:prstGeom prst="rect">
            <a:avLst/>
          </a:prstGeom>
        </p:spPr>
        <p:txBody>
          <a:bodyPr>
            <a:normAutofit/>
          </a:bodyPr>
          <a:lstStyle>
            <a:lvl1pPr marL="0" indent="0" algn="ctr">
              <a:buNone/>
              <a:defRPr sz="3300" b="1" i="0" spc="-113">
                <a:solidFill>
                  <a:schemeClr val="tx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Content slide: </a:t>
            </a:r>
          </a:p>
          <a:p>
            <a:r>
              <a:rPr lang="en-US" dirty="0"/>
              <a:t>Background Option 2</a:t>
            </a:r>
          </a:p>
          <a:p>
            <a:endParaRPr lang="en-US" dirty="0"/>
          </a:p>
          <a:p>
            <a:r>
              <a:rPr lang="en-US" dirty="0"/>
              <a:t>Use this slide for short, impactful statements</a:t>
            </a:r>
          </a:p>
        </p:txBody>
      </p:sp>
    </p:spTree>
    <p:extLst>
      <p:ext uri="{BB962C8B-B14F-4D97-AF65-F5344CB8AC3E}">
        <p14:creationId xmlns:p14="http://schemas.microsoft.com/office/powerpoint/2010/main" val="2331012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81038" y="1122363"/>
            <a:ext cx="5579444" cy="2387600"/>
          </a:xfrm>
          <a:prstGeom prst="rect">
            <a:avLst/>
          </a:prstGeom>
        </p:spPr>
        <p:txBody>
          <a:bodyPr anchor="b">
            <a:normAutofit/>
          </a:bodyPr>
          <a:lstStyle>
            <a:lvl1pPr algn="l">
              <a:defRPr sz="3600" b="1" u="none" baseline="0">
                <a:solidFill>
                  <a:srgbClr val="CD1E3E"/>
                </a:solidFill>
              </a:defRPr>
            </a:lvl1pPr>
          </a:lstStyle>
          <a:p>
            <a:r>
              <a:rPr lang="en-US" dirty="0"/>
              <a:t>Presentation title slide</a:t>
            </a:r>
          </a:p>
        </p:txBody>
      </p:sp>
      <p:sp>
        <p:nvSpPr>
          <p:cNvPr id="3" name="Subtitle 2"/>
          <p:cNvSpPr>
            <a:spLocks noGrp="1"/>
          </p:cNvSpPr>
          <p:nvPr>
            <p:ph type="subTitle" idx="1" hasCustomPrompt="1"/>
          </p:nvPr>
        </p:nvSpPr>
        <p:spPr>
          <a:xfrm>
            <a:off x="5881035" y="3602038"/>
            <a:ext cx="5579444" cy="1655762"/>
          </a:xfrm>
          <a:prstGeom prst="rect">
            <a:avLst/>
          </a:prstGeom>
        </p:spPr>
        <p:txBody>
          <a:bodyPr>
            <a:normAutofit/>
          </a:bodyPr>
          <a:lstStyle>
            <a:lvl1pPr marL="0" indent="0" algn="l">
              <a:buNone/>
              <a:defRPr sz="2100" b="0" i="0" u="none">
                <a:solidFill>
                  <a:schemeClr val="tx1"/>
                </a:solidFill>
                <a:latin typeface="Georgia" charset="0"/>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presentation subtitle</a:t>
            </a:r>
          </a:p>
        </p:txBody>
      </p:sp>
      <p:sp>
        <p:nvSpPr>
          <p:cNvPr id="5" name="Footer Placeholder 4"/>
          <p:cNvSpPr>
            <a:spLocks noGrp="1"/>
          </p:cNvSpPr>
          <p:nvPr>
            <p:ph type="ftr" sz="quarter" idx="11"/>
          </p:nvPr>
        </p:nvSpPr>
        <p:spPr>
          <a:xfrm>
            <a:off x="7734701" y="6250476"/>
            <a:ext cx="4114800" cy="365125"/>
          </a:xfrm>
          <a:prstGeom prst="rect">
            <a:avLst/>
          </a:prstGeom>
        </p:spPr>
        <p:txBody>
          <a:bodyPr/>
          <a:lstStyle>
            <a:lvl1pPr algn="r">
              <a:defRPr sz="1050">
                <a:solidFill>
                  <a:schemeClr val="bg1"/>
                </a:solidFill>
              </a:defRPr>
            </a:lvl1pPr>
          </a:lstStyle>
          <a:p>
            <a:r>
              <a:rPr lang="en-US" dirty="0"/>
              <a:t>Author name</a:t>
            </a:r>
          </a:p>
        </p:txBody>
      </p:sp>
      <p:sp>
        <p:nvSpPr>
          <p:cNvPr id="6" name="Picture Placeholder 5"/>
          <p:cNvSpPr>
            <a:spLocks noGrp="1"/>
          </p:cNvSpPr>
          <p:nvPr>
            <p:ph type="pic" sz="quarter" idx="12"/>
          </p:nvPr>
        </p:nvSpPr>
        <p:spPr>
          <a:xfrm>
            <a:off x="914402" y="1122366"/>
            <a:ext cx="4658783" cy="4135437"/>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3533063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5493EEEB-F716-424E-8EE0-E88F66831231}" type="slidenum">
              <a:rPr lang="en-US"/>
              <a:pPr>
                <a:defRPr/>
              </a:pPr>
              <a:t>‹#›</a:t>
            </a:fld>
            <a:endParaRPr lang="en-US" dirty="0"/>
          </a:p>
        </p:txBody>
      </p:sp>
    </p:spTree>
    <p:extLst>
      <p:ext uri="{BB962C8B-B14F-4D97-AF65-F5344CB8AC3E}">
        <p14:creationId xmlns:p14="http://schemas.microsoft.com/office/powerpoint/2010/main" val="3689628343"/>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270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722BCD99-5B78-4053-9D9A-C6DA273DE06A}" type="slidenum">
              <a:rPr lang="en-US"/>
              <a:pPr>
                <a:defRPr/>
              </a:pPr>
              <a:t>‹#›</a:t>
            </a:fld>
            <a:endParaRPr lang="en-US" dirty="0"/>
          </a:p>
        </p:txBody>
      </p:sp>
    </p:spTree>
    <p:extLst>
      <p:ext uri="{BB962C8B-B14F-4D97-AF65-F5344CB8AC3E}">
        <p14:creationId xmlns:p14="http://schemas.microsoft.com/office/powerpoint/2010/main" val="3494875986"/>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144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3445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3425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7909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9260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3602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7430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0904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9397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8672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0758509A-2E0C-4A73-A00F-2F130C69962C}" type="slidenum">
              <a:rPr lang="en-US"/>
              <a:pPr>
                <a:defRPr/>
              </a:pPr>
              <a:t>‹#›</a:t>
            </a:fld>
            <a:endParaRPr lang="en-US" dirty="0"/>
          </a:p>
        </p:txBody>
      </p:sp>
    </p:spTree>
    <p:extLst>
      <p:ext uri="{BB962C8B-B14F-4D97-AF65-F5344CB8AC3E}">
        <p14:creationId xmlns:p14="http://schemas.microsoft.com/office/powerpoint/2010/main" val="3923614814"/>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81C117D-8B41-41CF-BCBD-7F820AF27D32}" type="slidenum">
              <a:rPr lang="en-US" altLang="en-US"/>
              <a:pPr>
                <a:defRPr/>
              </a:pPr>
              <a:t>‹#›</a:t>
            </a:fld>
            <a:endParaRPr lang="en-US" altLang="en-US" dirty="0"/>
          </a:p>
        </p:txBody>
      </p:sp>
    </p:spTree>
    <p:extLst>
      <p:ext uri="{BB962C8B-B14F-4D97-AF65-F5344CB8AC3E}">
        <p14:creationId xmlns:p14="http://schemas.microsoft.com/office/powerpoint/2010/main" val="2307133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6F17451-A662-4B3A-A7DB-2B9543E543E9}" type="slidenum">
              <a:rPr lang="en-US" altLang="en-US"/>
              <a:pPr>
                <a:defRPr/>
              </a:pPr>
              <a:t>‹#›</a:t>
            </a:fld>
            <a:endParaRPr lang="en-US" altLang="en-US" dirty="0"/>
          </a:p>
        </p:txBody>
      </p:sp>
    </p:spTree>
    <p:extLst>
      <p:ext uri="{BB962C8B-B14F-4D97-AF65-F5344CB8AC3E}">
        <p14:creationId xmlns:p14="http://schemas.microsoft.com/office/powerpoint/2010/main" val="2604803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A96EEC-C7E1-4D81-A451-C169F587C8A8}" type="slidenum">
              <a:rPr lang="en-US" altLang="en-US"/>
              <a:pPr>
                <a:defRPr/>
              </a:pPr>
              <a:t>‹#›</a:t>
            </a:fld>
            <a:endParaRPr lang="en-US" altLang="en-US" dirty="0"/>
          </a:p>
        </p:txBody>
      </p:sp>
    </p:spTree>
    <p:extLst>
      <p:ext uri="{BB962C8B-B14F-4D97-AF65-F5344CB8AC3E}">
        <p14:creationId xmlns:p14="http://schemas.microsoft.com/office/powerpoint/2010/main" val="4511724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D2292CF-288B-4C90-9524-0A4E7CB98213}" type="slidenum">
              <a:rPr lang="en-US" altLang="en-US"/>
              <a:pPr>
                <a:defRPr/>
              </a:pPr>
              <a:t>‹#›</a:t>
            </a:fld>
            <a:endParaRPr lang="en-US" altLang="en-US" dirty="0"/>
          </a:p>
        </p:txBody>
      </p:sp>
    </p:spTree>
    <p:extLst>
      <p:ext uri="{BB962C8B-B14F-4D97-AF65-F5344CB8AC3E}">
        <p14:creationId xmlns:p14="http://schemas.microsoft.com/office/powerpoint/2010/main" val="191338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DC7D2F0-8A51-4E10-92B6-62C21F721874}" type="slidenum">
              <a:rPr lang="en-US" altLang="en-US"/>
              <a:pPr>
                <a:defRPr/>
              </a:pPr>
              <a:t>‹#›</a:t>
            </a:fld>
            <a:endParaRPr lang="en-US" altLang="en-US" dirty="0"/>
          </a:p>
        </p:txBody>
      </p:sp>
    </p:spTree>
    <p:extLst>
      <p:ext uri="{BB962C8B-B14F-4D97-AF65-F5344CB8AC3E}">
        <p14:creationId xmlns:p14="http://schemas.microsoft.com/office/powerpoint/2010/main" val="3961719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C0734BF-2E99-466E-BABF-13059A130A31}" type="slidenum">
              <a:rPr lang="en-US" altLang="en-US"/>
              <a:pPr>
                <a:defRPr/>
              </a:pPr>
              <a:t>‹#›</a:t>
            </a:fld>
            <a:endParaRPr lang="en-US" altLang="en-US" dirty="0"/>
          </a:p>
        </p:txBody>
      </p:sp>
    </p:spTree>
    <p:extLst>
      <p:ext uri="{BB962C8B-B14F-4D97-AF65-F5344CB8AC3E}">
        <p14:creationId xmlns:p14="http://schemas.microsoft.com/office/powerpoint/2010/main" val="2651213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B34E5ED-04AB-48EA-9300-896EC5E8859F}" type="slidenum">
              <a:rPr lang="en-US" altLang="en-US"/>
              <a:pPr>
                <a:defRPr/>
              </a:pPr>
              <a:t>‹#›</a:t>
            </a:fld>
            <a:endParaRPr lang="en-US" altLang="en-US" dirty="0"/>
          </a:p>
        </p:txBody>
      </p:sp>
    </p:spTree>
    <p:extLst>
      <p:ext uri="{BB962C8B-B14F-4D97-AF65-F5344CB8AC3E}">
        <p14:creationId xmlns:p14="http://schemas.microsoft.com/office/powerpoint/2010/main" val="3504790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A45186E-EF14-4C5A-AD48-68E3DFA0C584}" type="slidenum">
              <a:rPr lang="en-US" altLang="en-US"/>
              <a:pPr>
                <a:defRPr/>
              </a:pPr>
              <a:t>‹#›</a:t>
            </a:fld>
            <a:endParaRPr lang="en-US" altLang="en-US" dirty="0"/>
          </a:p>
        </p:txBody>
      </p:sp>
    </p:spTree>
    <p:extLst>
      <p:ext uri="{BB962C8B-B14F-4D97-AF65-F5344CB8AC3E}">
        <p14:creationId xmlns:p14="http://schemas.microsoft.com/office/powerpoint/2010/main" val="1902424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AA10024-DAFE-4EAC-9FC1-69C49233E130}" type="slidenum">
              <a:rPr lang="en-US" altLang="en-US"/>
              <a:pPr>
                <a:defRPr/>
              </a:pPr>
              <a:t>‹#›</a:t>
            </a:fld>
            <a:endParaRPr lang="en-US" altLang="en-US" dirty="0"/>
          </a:p>
        </p:txBody>
      </p:sp>
    </p:spTree>
    <p:extLst>
      <p:ext uri="{BB962C8B-B14F-4D97-AF65-F5344CB8AC3E}">
        <p14:creationId xmlns:p14="http://schemas.microsoft.com/office/powerpoint/2010/main" val="3743401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C01E4C-F6E8-4611-BBD6-866EC57C4FA3}" type="slidenum">
              <a:rPr lang="en-US" altLang="en-US"/>
              <a:pPr>
                <a:defRPr/>
              </a:pPr>
              <a:t>‹#›</a:t>
            </a:fld>
            <a:endParaRPr lang="en-US" altLang="en-US" dirty="0"/>
          </a:p>
        </p:txBody>
      </p:sp>
    </p:spTree>
    <p:extLst>
      <p:ext uri="{BB962C8B-B14F-4D97-AF65-F5344CB8AC3E}">
        <p14:creationId xmlns:p14="http://schemas.microsoft.com/office/powerpoint/2010/main" val="1350848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1118E069-8079-4A5E-9B2F-75854CA36347}" type="slidenum">
              <a:rPr lang="en-US"/>
              <a:pPr>
                <a:defRPr/>
              </a:pPr>
              <a:t>‹#›</a:t>
            </a:fld>
            <a:endParaRPr lang="en-US" dirty="0"/>
          </a:p>
        </p:txBody>
      </p:sp>
    </p:spTree>
    <p:extLst>
      <p:ext uri="{BB962C8B-B14F-4D97-AF65-F5344CB8AC3E}">
        <p14:creationId xmlns:p14="http://schemas.microsoft.com/office/powerpoint/2010/main" val="1342125154"/>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68C095B-5DC6-4651-A9B6-6E9E03697013}" type="slidenum">
              <a:rPr lang="en-US" altLang="en-US"/>
              <a:pPr>
                <a:defRPr/>
              </a:pPr>
              <a:t>‹#›</a:t>
            </a:fld>
            <a:endParaRPr lang="en-US" altLang="en-US" dirty="0"/>
          </a:p>
        </p:txBody>
      </p:sp>
    </p:spTree>
    <p:extLst>
      <p:ext uri="{BB962C8B-B14F-4D97-AF65-F5344CB8AC3E}">
        <p14:creationId xmlns:p14="http://schemas.microsoft.com/office/powerpoint/2010/main" val="18092501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8B2879B-7A05-4B31-A0A3-74340A9572BC}" type="slidenum">
              <a:rPr lang="en-US" altLang="en-US"/>
              <a:pPr>
                <a:defRPr/>
              </a:pPr>
              <a:t>‹#›</a:t>
            </a:fld>
            <a:endParaRPr lang="en-US" altLang="en-US" dirty="0"/>
          </a:p>
        </p:txBody>
      </p:sp>
    </p:spTree>
    <p:extLst>
      <p:ext uri="{BB962C8B-B14F-4D97-AF65-F5344CB8AC3E}">
        <p14:creationId xmlns:p14="http://schemas.microsoft.com/office/powerpoint/2010/main" val="2768406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26CBE7-1913-4E83-A9A4-3E71B15EBD7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7012548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DC2E9A-612C-46C2-8CA8-E0A042F218A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19106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18A02A-C04D-4EE7-A2E2-FF1D8B39DE87}"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522087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13AC98-1B88-48E7-B78E-02AF5C4F84D1}"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8507944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6BA16E-815C-494E-AE8F-136EAE6A8851}"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7691814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1CC924-28AC-4670-A245-8A0D9C52497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0750655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F0B1A0-6F96-46C7-A07E-4FBDFCBD4E73}"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022923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9AA50A-A4AF-4EF2-A099-CCC4623C49A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92348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5493EEEB-F716-424E-8EE0-E88F66831231}" type="slidenum">
              <a:rPr lang="en-US"/>
              <a:pPr>
                <a:defRPr/>
              </a:pPr>
              <a:t>‹#›</a:t>
            </a:fld>
            <a:endParaRPr lang="en-US" dirty="0"/>
          </a:p>
        </p:txBody>
      </p:sp>
    </p:spTree>
    <p:extLst>
      <p:ext uri="{BB962C8B-B14F-4D97-AF65-F5344CB8AC3E}">
        <p14:creationId xmlns:p14="http://schemas.microsoft.com/office/powerpoint/2010/main" val="313697534"/>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DCB88A-DA9D-4840-AB7F-BE0DF02DDEC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731672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2542A1-8710-41FA-ABF0-40F64526C06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1068004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72C762-8D9B-45C0-9BA0-AF7DF037B9FC}"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7102782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B9E27C-FCC2-487C-A104-0B7D93D4612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569971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6A63228-D600-4236-9E5E-E0D91F4F9E5D}" type="slidenum">
              <a:rPr lang="en-US" altLang="en-US"/>
              <a:pPr>
                <a:defRPr/>
              </a:pPr>
              <a:t>‹#›</a:t>
            </a:fld>
            <a:endParaRPr lang="en-US" altLang="en-US" dirty="0"/>
          </a:p>
        </p:txBody>
      </p:sp>
    </p:spTree>
    <p:extLst>
      <p:ext uri="{BB962C8B-B14F-4D97-AF65-F5344CB8AC3E}">
        <p14:creationId xmlns:p14="http://schemas.microsoft.com/office/powerpoint/2010/main" val="20992419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9942434-A7EF-4948-9349-747A69940351}" type="slidenum">
              <a:rPr lang="en-US" altLang="en-US"/>
              <a:pPr>
                <a:defRPr/>
              </a:pPr>
              <a:t>‹#›</a:t>
            </a:fld>
            <a:endParaRPr lang="en-US" altLang="en-US" dirty="0"/>
          </a:p>
        </p:txBody>
      </p:sp>
    </p:spTree>
    <p:extLst>
      <p:ext uri="{BB962C8B-B14F-4D97-AF65-F5344CB8AC3E}">
        <p14:creationId xmlns:p14="http://schemas.microsoft.com/office/powerpoint/2010/main" val="14660370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BEB6D39-1D19-4A63-BC97-5296ADAD280B}" type="slidenum">
              <a:rPr lang="en-US" altLang="en-US"/>
              <a:pPr>
                <a:defRPr/>
              </a:pPr>
              <a:t>‹#›</a:t>
            </a:fld>
            <a:endParaRPr lang="en-US" altLang="en-US" dirty="0"/>
          </a:p>
        </p:txBody>
      </p:sp>
    </p:spTree>
    <p:extLst>
      <p:ext uri="{BB962C8B-B14F-4D97-AF65-F5344CB8AC3E}">
        <p14:creationId xmlns:p14="http://schemas.microsoft.com/office/powerpoint/2010/main" val="10398204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533648F-22E3-45F7-A1B4-122439332D57}" type="slidenum">
              <a:rPr lang="en-US" altLang="en-US"/>
              <a:pPr>
                <a:defRPr/>
              </a:pPr>
              <a:t>‹#›</a:t>
            </a:fld>
            <a:endParaRPr lang="en-US" altLang="en-US" dirty="0"/>
          </a:p>
        </p:txBody>
      </p:sp>
    </p:spTree>
    <p:extLst>
      <p:ext uri="{BB962C8B-B14F-4D97-AF65-F5344CB8AC3E}">
        <p14:creationId xmlns:p14="http://schemas.microsoft.com/office/powerpoint/2010/main" val="35512141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D3E15E7-B892-43A3-AAF1-5ACF4532ED58}" type="slidenum">
              <a:rPr lang="en-US" altLang="en-US"/>
              <a:pPr>
                <a:defRPr/>
              </a:pPr>
              <a:t>‹#›</a:t>
            </a:fld>
            <a:endParaRPr lang="en-US" altLang="en-US" dirty="0"/>
          </a:p>
        </p:txBody>
      </p:sp>
    </p:spTree>
    <p:extLst>
      <p:ext uri="{BB962C8B-B14F-4D97-AF65-F5344CB8AC3E}">
        <p14:creationId xmlns:p14="http://schemas.microsoft.com/office/powerpoint/2010/main" val="34780137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039CB51-07D6-4D6D-AE2E-56A73C5260DB}" type="slidenum">
              <a:rPr lang="en-US" altLang="en-US"/>
              <a:pPr>
                <a:defRPr/>
              </a:pPr>
              <a:t>‹#›</a:t>
            </a:fld>
            <a:endParaRPr lang="en-US" altLang="en-US" dirty="0"/>
          </a:p>
        </p:txBody>
      </p:sp>
    </p:spTree>
    <p:extLst>
      <p:ext uri="{BB962C8B-B14F-4D97-AF65-F5344CB8AC3E}">
        <p14:creationId xmlns:p14="http://schemas.microsoft.com/office/powerpoint/2010/main" val="517687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25AD9414-33E9-4B41-ADC7-7C3ABADE18F6}" type="slidenum">
              <a:rPr lang="en-US"/>
              <a:pPr>
                <a:defRPr/>
              </a:pPr>
              <a:t>‹#›</a:t>
            </a:fld>
            <a:endParaRPr lang="en-US" dirty="0"/>
          </a:p>
        </p:txBody>
      </p:sp>
    </p:spTree>
    <p:extLst>
      <p:ext uri="{BB962C8B-B14F-4D97-AF65-F5344CB8AC3E}">
        <p14:creationId xmlns:p14="http://schemas.microsoft.com/office/powerpoint/2010/main" val="198762632"/>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34B5633-751A-444F-9DFC-D5A89B030C58}" type="slidenum">
              <a:rPr lang="en-US" altLang="en-US"/>
              <a:pPr>
                <a:defRPr/>
              </a:pPr>
              <a:t>‹#›</a:t>
            </a:fld>
            <a:endParaRPr lang="en-US" altLang="en-US" dirty="0"/>
          </a:p>
        </p:txBody>
      </p:sp>
    </p:spTree>
    <p:extLst>
      <p:ext uri="{BB962C8B-B14F-4D97-AF65-F5344CB8AC3E}">
        <p14:creationId xmlns:p14="http://schemas.microsoft.com/office/powerpoint/2010/main" val="26688402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3B41874-D4F7-49DC-A18C-C8C149331986}" type="slidenum">
              <a:rPr lang="en-US" altLang="en-US"/>
              <a:pPr>
                <a:defRPr/>
              </a:pPr>
              <a:t>‹#›</a:t>
            </a:fld>
            <a:endParaRPr lang="en-US" altLang="en-US" dirty="0"/>
          </a:p>
        </p:txBody>
      </p:sp>
    </p:spTree>
    <p:extLst>
      <p:ext uri="{BB962C8B-B14F-4D97-AF65-F5344CB8AC3E}">
        <p14:creationId xmlns:p14="http://schemas.microsoft.com/office/powerpoint/2010/main" val="2990356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71E609-5981-4E57-AAA3-5DD0F69CA519}" type="slidenum">
              <a:rPr lang="en-US" altLang="en-US"/>
              <a:pPr>
                <a:defRPr/>
              </a:pPr>
              <a:t>‹#›</a:t>
            </a:fld>
            <a:endParaRPr lang="en-US" altLang="en-US" dirty="0"/>
          </a:p>
        </p:txBody>
      </p:sp>
    </p:spTree>
    <p:extLst>
      <p:ext uri="{BB962C8B-B14F-4D97-AF65-F5344CB8AC3E}">
        <p14:creationId xmlns:p14="http://schemas.microsoft.com/office/powerpoint/2010/main" val="10525739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4114212-5354-4B94-ACB6-29A1316FC4A1}" type="slidenum">
              <a:rPr lang="en-US" altLang="en-US"/>
              <a:pPr>
                <a:defRPr/>
              </a:pPr>
              <a:t>‹#›</a:t>
            </a:fld>
            <a:endParaRPr lang="en-US" altLang="en-US" dirty="0"/>
          </a:p>
        </p:txBody>
      </p:sp>
    </p:spTree>
    <p:extLst>
      <p:ext uri="{BB962C8B-B14F-4D97-AF65-F5344CB8AC3E}">
        <p14:creationId xmlns:p14="http://schemas.microsoft.com/office/powerpoint/2010/main" val="41463863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E84BD1D-0A4B-4805-9059-67D505368EEF}" type="slidenum">
              <a:rPr lang="en-US" altLang="en-US"/>
              <a:pPr>
                <a:defRPr/>
              </a:pPr>
              <a:t>‹#›</a:t>
            </a:fld>
            <a:endParaRPr lang="en-US" altLang="en-US" dirty="0"/>
          </a:p>
        </p:txBody>
      </p:sp>
    </p:spTree>
    <p:extLst>
      <p:ext uri="{BB962C8B-B14F-4D97-AF65-F5344CB8AC3E}">
        <p14:creationId xmlns:p14="http://schemas.microsoft.com/office/powerpoint/2010/main" val="26441674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6CCA9C9-E42A-43B0-9392-00DF7AA84B11}" type="slidenum">
              <a:rPr lang="en-US" altLang="en-US"/>
              <a:pPr>
                <a:defRPr/>
              </a:pPr>
              <a:t>‹#›</a:t>
            </a:fld>
            <a:endParaRPr lang="en-US" altLang="en-US" dirty="0"/>
          </a:p>
        </p:txBody>
      </p:sp>
    </p:spTree>
    <p:extLst>
      <p:ext uri="{BB962C8B-B14F-4D97-AF65-F5344CB8AC3E}">
        <p14:creationId xmlns:p14="http://schemas.microsoft.com/office/powerpoint/2010/main" val="936518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normAutofit/>
          </a:bodyPr>
          <a:lstStyle/>
          <a:p>
            <a:pPr lvl="0"/>
            <a:endParaRPr lang="en-US" noProof="0" dirty="0"/>
          </a:p>
        </p:txBody>
      </p:sp>
      <p:sp>
        <p:nvSpPr>
          <p:cNvPr id="4" name="Date Placeholder 13"/>
          <p:cNvSpPr>
            <a:spLocks noGrp="1"/>
          </p:cNvSpPr>
          <p:nvPr>
            <p:ph type="dt" sz="half" idx="10"/>
          </p:nvPr>
        </p:nvSpPr>
        <p:spPr/>
        <p:txBody>
          <a:bodyPr/>
          <a:lstStyle>
            <a:lvl1pPr>
              <a:defRPr dirty="0">
                <a:cs typeface="Arial" pitchFamily="34" charset="0"/>
              </a:defRPr>
            </a:lvl1pPr>
          </a:lstStyle>
          <a:p>
            <a:pPr>
              <a:defRPr/>
            </a:pPr>
            <a:endParaRPr lang="en-US" dirty="0"/>
          </a:p>
        </p:txBody>
      </p:sp>
      <p:sp>
        <p:nvSpPr>
          <p:cNvPr id="5" name="Footer Placeholder 2"/>
          <p:cNvSpPr>
            <a:spLocks noGrp="1"/>
          </p:cNvSpPr>
          <p:nvPr>
            <p:ph type="ftr" sz="quarter" idx="11"/>
          </p:nvPr>
        </p:nvSpPr>
        <p:spPr/>
        <p:txBody>
          <a:bodyPr/>
          <a:lstStyle>
            <a:lvl1pPr>
              <a:defRPr dirty="0">
                <a:cs typeface="Arial" pitchFamily="34" charset="0"/>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cs typeface="Arial" pitchFamily="34" charset="0"/>
              </a:defRPr>
            </a:lvl1pPr>
          </a:lstStyle>
          <a:p>
            <a:pPr>
              <a:defRPr/>
            </a:pPr>
            <a:fld id="{86593F6A-9BF4-4575-B097-159703C6C603}" type="slidenum">
              <a:rPr lang="en-US"/>
              <a:pPr>
                <a:defRPr/>
              </a:pPr>
              <a:t>‹#›</a:t>
            </a:fld>
            <a:endParaRPr lang="en-US" dirty="0"/>
          </a:p>
        </p:txBody>
      </p:sp>
    </p:spTree>
    <p:extLst>
      <p:ext uri="{BB962C8B-B14F-4D97-AF65-F5344CB8AC3E}">
        <p14:creationId xmlns:p14="http://schemas.microsoft.com/office/powerpoint/2010/main" val="2072364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626FFBEB-32D3-4857-A174-86F05FB326A4}" type="slidenum">
              <a:rPr lang="en-US"/>
              <a:pPr>
                <a:defRPr/>
              </a:pPr>
              <a:t>‹#›</a:t>
            </a:fld>
            <a:endParaRPr lang="en-US" dirty="0"/>
          </a:p>
        </p:txBody>
      </p:sp>
    </p:spTree>
    <p:extLst>
      <p:ext uri="{BB962C8B-B14F-4D97-AF65-F5344CB8AC3E}">
        <p14:creationId xmlns:p14="http://schemas.microsoft.com/office/powerpoint/2010/main" val="1757029124"/>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338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dirty="0"/>
          </a:p>
        </p:txBody>
      </p:sp>
      <p:sp>
        <p:nvSpPr>
          <p:cNvPr id="6338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dirty="0"/>
          </a:p>
        </p:txBody>
      </p:sp>
      <p:sp>
        <p:nvSpPr>
          <p:cNvPr id="6338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F6AE0B52-8297-48AD-B39D-59BC61BD5673}"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167902603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ransition>
    <p:random/>
  </p:transition>
  <p:txStyles>
    <p:titleStyle>
      <a:lvl1pPr algn="ctr" rtl="0" eaLnBrk="0" fontAlgn="base" hangingPunct="0">
        <a:spcBef>
          <a:spcPct val="0"/>
        </a:spcBef>
        <a:spcAft>
          <a:spcPct val="0"/>
        </a:spcAft>
        <a:defRPr sz="4000">
          <a:solidFill>
            <a:srgbClr val="FFFF00"/>
          </a:solidFill>
          <a:latin typeface="+mj-lt"/>
          <a:ea typeface="+mj-ea"/>
          <a:cs typeface="+mj-cs"/>
        </a:defRPr>
      </a:lvl1pPr>
      <a:lvl2pPr algn="ctr" rtl="0" eaLnBrk="0" fontAlgn="base" hangingPunct="0">
        <a:spcBef>
          <a:spcPct val="0"/>
        </a:spcBef>
        <a:spcAft>
          <a:spcPct val="0"/>
        </a:spcAft>
        <a:defRPr sz="4000">
          <a:solidFill>
            <a:srgbClr val="FFFF00"/>
          </a:solidFill>
          <a:latin typeface="Arial" charset="0"/>
        </a:defRPr>
      </a:lvl2pPr>
      <a:lvl3pPr algn="ctr" rtl="0" eaLnBrk="0" fontAlgn="base" hangingPunct="0">
        <a:spcBef>
          <a:spcPct val="0"/>
        </a:spcBef>
        <a:spcAft>
          <a:spcPct val="0"/>
        </a:spcAft>
        <a:defRPr sz="4000">
          <a:solidFill>
            <a:srgbClr val="FFFF00"/>
          </a:solidFill>
          <a:latin typeface="Arial" charset="0"/>
        </a:defRPr>
      </a:lvl3pPr>
      <a:lvl4pPr algn="ctr" rtl="0" eaLnBrk="0" fontAlgn="base" hangingPunct="0">
        <a:spcBef>
          <a:spcPct val="0"/>
        </a:spcBef>
        <a:spcAft>
          <a:spcPct val="0"/>
        </a:spcAft>
        <a:defRPr sz="4000">
          <a:solidFill>
            <a:srgbClr val="FFFF00"/>
          </a:solidFill>
          <a:latin typeface="Arial" charset="0"/>
        </a:defRPr>
      </a:lvl4pPr>
      <a:lvl5pPr algn="ctr" rtl="0" eaLnBrk="0" fontAlgn="base" hangingPunct="0">
        <a:spcBef>
          <a:spcPct val="0"/>
        </a:spcBef>
        <a:spcAft>
          <a:spcPct val="0"/>
        </a:spcAft>
        <a:defRPr sz="4000">
          <a:solidFill>
            <a:srgbClr val="FFFF00"/>
          </a:solidFill>
          <a:latin typeface="Arial" charset="0"/>
        </a:defRPr>
      </a:lvl5pPr>
      <a:lvl6pPr marL="457200" algn="ctr" rtl="0" fontAlgn="base">
        <a:spcBef>
          <a:spcPct val="0"/>
        </a:spcBef>
        <a:spcAft>
          <a:spcPct val="0"/>
        </a:spcAft>
        <a:defRPr sz="4000">
          <a:solidFill>
            <a:srgbClr val="FFFF00"/>
          </a:solidFill>
          <a:latin typeface="Arial" charset="0"/>
        </a:defRPr>
      </a:lvl6pPr>
      <a:lvl7pPr marL="914400" algn="ctr" rtl="0" fontAlgn="base">
        <a:spcBef>
          <a:spcPct val="0"/>
        </a:spcBef>
        <a:spcAft>
          <a:spcPct val="0"/>
        </a:spcAft>
        <a:defRPr sz="4000">
          <a:solidFill>
            <a:srgbClr val="FFFF00"/>
          </a:solidFill>
          <a:latin typeface="Arial" charset="0"/>
        </a:defRPr>
      </a:lvl7pPr>
      <a:lvl8pPr marL="1371600" algn="ctr" rtl="0" fontAlgn="base">
        <a:spcBef>
          <a:spcPct val="0"/>
        </a:spcBef>
        <a:spcAft>
          <a:spcPct val="0"/>
        </a:spcAft>
        <a:defRPr sz="4000">
          <a:solidFill>
            <a:srgbClr val="FFFF00"/>
          </a:solidFill>
          <a:latin typeface="Arial" charset="0"/>
        </a:defRPr>
      </a:lvl8pPr>
      <a:lvl9pPr marL="1828800" algn="ctr" rtl="0" fontAlgn="base">
        <a:spcBef>
          <a:spcPct val="0"/>
        </a:spcBef>
        <a:spcAft>
          <a:spcPct val="0"/>
        </a:spcAft>
        <a:defRPr sz="4000">
          <a:solidFill>
            <a:srgbClr val="FFFF00"/>
          </a:solidFill>
          <a:latin typeface="Arial" charset="0"/>
        </a:defRPr>
      </a:lvl9pPr>
    </p:titleStyle>
    <p:bodyStyle>
      <a:lvl1pPr marL="342900" indent="-342900" algn="l" rtl="0" eaLnBrk="0" fontAlgn="base" hangingPunct="0">
        <a:spcBef>
          <a:spcPct val="20000"/>
        </a:spcBef>
        <a:spcAft>
          <a:spcPct val="0"/>
        </a:spcAft>
        <a:buClr>
          <a:schemeClr val="bg1"/>
        </a:buClr>
        <a:buFont typeface="Wingdings" pitchFamily="2" charset="2"/>
        <a:buChar char="Ø"/>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3354DA5-9C43-4C28-9832-11E2CACAF28A}" type="datetimeFigureOut">
              <a:rPr lang="en-US" smtClean="0"/>
              <a:t>7/11/2023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E74009-C0D6-4CDC-B53D-35ED48CD9A9D}" type="slidenum">
              <a:rPr lang="en-US" smtClean="0"/>
              <a:t>‹#›</a:t>
            </a:fld>
            <a:endParaRPr lang="en-US" dirty="0"/>
          </a:p>
        </p:txBody>
      </p:sp>
    </p:spTree>
    <p:extLst>
      <p:ext uri="{BB962C8B-B14F-4D97-AF65-F5344CB8AC3E}">
        <p14:creationId xmlns:p14="http://schemas.microsoft.com/office/powerpoint/2010/main" val="33798643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7434A6-7143-5946-B57D-97EEEA803B4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Tree>
    <p:extLst>
      <p:ext uri="{BB962C8B-B14F-4D97-AF65-F5344CB8AC3E}">
        <p14:creationId xmlns:p14="http://schemas.microsoft.com/office/powerpoint/2010/main" val="74313072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7434A6-7143-5946-B57D-97EEEA803B4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Tree>
    <p:extLst>
      <p:ext uri="{BB962C8B-B14F-4D97-AF65-F5344CB8AC3E}">
        <p14:creationId xmlns:p14="http://schemas.microsoft.com/office/powerpoint/2010/main" val="917259659"/>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0AED9-136B-4A0E-A62E-BA8DDD9A26AE}" type="datetimeFigureOut">
              <a:rPr lang="en-US" smtClean="0">
                <a:solidFill>
                  <a:prstClr val="black">
                    <a:tint val="75000"/>
                  </a:prstClr>
                </a:solidFill>
              </a:rPr>
              <a:pPr/>
              <a:t>7/11/2023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65705-FA19-45A1-9D0E-5D020CEF8E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712181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33"/>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defRPr>
            </a:lvl1pPr>
          </a:lstStyle>
          <a:p>
            <a:pPr fontAlgn="base">
              <a:spcBef>
                <a:spcPct val="0"/>
              </a:spcBef>
              <a:spcAft>
                <a:spcPct val="0"/>
              </a:spcAft>
              <a:defRPr/>
            </a:pPr>
            <a:endParaRPr lang="en-US" altLang="en-US" dirty="0">
              <a:cs typeface="Arial" charset="0"/>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fontAlgn="base">
              <a:spcBef>
                <a:spcPct val="0"/>
              </a:spcBef>
              <a:spcAft>
                <a:spcPct val="0"/>
              </a:spcAft>
              <a:defRPr/>
            </a:pPr>
            <a:endParaRPr lang="en-US" altLang="en-US" dirty="0">
              <a:cs typeface="Arial" charset="0"/>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fontAlgn="base">
              <a:spcBef>
                <a:spcPct val="0"/>
              </a:spcBef>
              <a:spcAft>
                <a:spcPct val="0"/>
              </a:spcAft>
              <a:defRPr/>
            </a:pPr>
            <a:fld id="{7577E546-45DF-4CE9-A6FD-4BC44B1A5D47}" type="slidenum">
              <a:rPr lang="en-US" altLang="en-US">
                <a:cs typeface="Arial" charset="0"/>
              </a:rPr>
              <a:pPr fontAlgn="base">
                <a:spcBef>
                  <a:spcPct val="0"/>
                </a:spcBef>
                <a:spcAft>
                  <a:spcPct val="0"/>
                </a:spcAft>
                <a:defRPr/>
              </a:pPr>
              <a:t>‹#›</a:t>
            </a:fld>
            <a:endParaRPr lang="en-US" altLang="en-US" dirty="0">
              <a:cs typeface="Arial" charset="0"/>
            </a:endParaRPr>
          </a:p>
        </p:txBody>
      </p:sp>
    </p:spTree>
    <p:extLst>
      <p:ext uri="{BB962C8B-B14F-4D97-AF65-F5344CB8AC3E}">
        <p14:creationId xmlns:p14="http://schemas.microsoft.com/office/powerpoint/2010/main" val="2527784549"/>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50000">
              <a:srgbClr val="070707"/>
            </a:gs>
            <a:gs pos="100000">
              <a:srgbClr val="595959"/>
            </a:gs>
            <a:gs pos="100000">
              <a:srgbClr val="B4B1A0"/>
            </a:gs>
            <a:gs pos="100000">
              <a:srgbClr val="7F7F7F"/>
            </a:gs>
            <a:gs pos="100000">
              <a:srgbClr val="F0EBD5"/>
            </a:gs>
            <a:gs pos="100000">
              <a:srgbClr val="0D0D0D"/>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72AEB636-B24A-478E-A458-BDEA5A9F4830}" type="slidenum">
              <a:rPr lang="en-US" altLang="en-US">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388367075"/>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494949"/>
            </a:gs>
            <a:gs pos="100000">
              <a:srgbClr val="333333"/>
            </a:gs>
          </a:gsLst>
          <a:lin ang="54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nvPr>
        </p:nvSpPr>
        <p:spPr bwMode="auto">
          <a:xfrm>
            <a:off x="609600"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dirty="0">
                <a:solidFill>
                  <a:srgbClr val="000000"/>
                </a:solidFill>
                <a:latin typeface="Arial" charset="0"/>
                <a:cs typeface="Arial" charset="0"/>
              </a:defRPr>
            </a:lvl1pPr>
          </a:lstStyle>
          <a:p>
            <a:pPr fontAlgn="base">
              <a:spcBef>
                <a:spcPct val="0"/>
              </a:spcBef>
              <a:spcAft>
                <a:spcPct val="0"/>
              </a:spcAft>
              <a:defRPr/>
            </a:pPr>
            <a:endParaRPr lang="en-US" altLang="en-US" dirty="0"/>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dirty="0">
                <a:solidFill>
                  <a:srgbClr val="000000"/>
                </a:solidFill>
                <a:latin typeface="Arial" charset="0"/>
                <a:cs typeface="Arial" charset="0"/>
              </a:defRPr>
            </a:lvl1pPr>
          </a:lstStyle>
          <a:p>
            <a:pPr fontAlgn="base">
              <a:spcBef>
                <a:spcPct val="0"/>
              </a:spcBef>
              <a:spcAft>
                <a:spcPct val="0"/>
              </a:spcAft>
              <a:defRPr/>
            </a:pPr>
            <a:endParaRPr lang="en-US" altLang="en-US" dirty="0"/>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cs typeface="Arial" charset="0"/>
              </a:defRPr>
            </a:lvl1pPr>
          </a:lstStyle>
          <a:p>
            <a:pPr fontAlgn="base">
              <a:spcBef>
                <a:spcPct val="0"/>
              </a:spcBef>
              <a:spcAft>
                <a:spcPct val="0"/>
              </a:spcAft>
              <a:defRPr/>
            </a:pPr>
            <a:fld id="{CD4C5E1E-66FF-4560-8FA6-59B26DDC831A}"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305705634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70.jpe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xml"/><Relationship Id="rId4" Type="http://schemas.openxmlformats.org/officeDocument/2006/relationships/image" Target="../media/image80.jpe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42.png"/><Relationship Id="rId4" Type="http://schemas.openxmlformats.org/officeDocument/2006/relationships/image" Target="../media/image8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108.jpeg"/></Relationships>
</file>

<file path=ppt/slides/_rels/slide26.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8.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122.jpeg"/></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80.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8.xml"/><Relationship Id="rId1" Type="http://schemas.openxmlformats.org/officeDocument/2006/relationships/slideLayout" Target="../slideLayouts/slideLayout80.xml"/><Relationship Id="rId4" Type="http://schemas.openxmlformats.org/officeDocument/2006/relationships/image" Target="../media/image129.jpeg"/></Relationships>
</file>

<file path=ppt/slides/_rels/slide3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131.png"/></Relationships>
</file>

<file path=ppt/slides/_rels/slide3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67.jpeg"/><Relationship Id="rId7" Type="http://schemas.openxmlformats.org/officeDocument/2006/relationships/hyperlink" Target="http://extension.uga.edu/index.cfm" TargetMode="External"/><Relationship Id="rId12" Type="http://schemas.openxmlformats.org/officeDocument/2006/relationships/image" Target="../media/image139.emf"/><Relationship Id="rId2" Type="http://schemas.openxmlformats.org/officeDocument/2006/relationships/notesSlide" Target="../notesSlides/notesSlide30.xml"/><Relationship Id="rId1" Type="http://schemas.openxmlformats.org/officeDocument/2006/relationships/slideLayout" Target="../slideLayouts/slideLayout68.xml"/><Relationship Id="rId6" Type="http://schemas.openxmlformats.org/officeDocument/2006/relationships/image" Target="../media/image134.png"/><Relationship Id="rId11" Type="http://schemas.openxmlformats.org/officeDocument/2006/relationships/image" Target="../media/image138.png"/><Relationship Id="rId5" Type="http://schemas.openxmlformats.org/officeDocument/2006/relationships/image" Target="../media/image133.jpeg"/><Relationship Id="rId10" Type="http://schemas.openxmlformats.org/officeDocument/2006/relationships/image" Target="../media/image137.png"/><Relationship Id="rId4" Type="http://schemas.openxmlformats.org/officeDocument/2006/relationships/image" Target="../media/image132.png"/><Relationship Id="rId9" Type="http://schemas.openxmlformats.org/officeDocument/2006/relationships/image" Target="../media/image136.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1316900" y="3856867"/>
            <a:ext cx="4844800" cy="29376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55" name="Google Shape;55;p13"/>
          <p:cNvSpPr txBox="1">
            <a:spLocks noGrp="1"/>
          </p:cNvSpPr>
          <p:nvPr>
            <p:ph type="title" idx="4294967295"/>
          </p:nvPr>
        </p:nvSpPr>
        <p:spPr>
          <a:xfrm>
            <a:off x="1365367" y="4392967"/>
            <a:ext cx="4730800" cy="2160800"/>
          </a:xfrm>
          <a:prstGeom prst="rect">
            <a:avLst/>
          </a:prstGeom>
          <a:noFill/>
          <a:ln>
            <a:noFill/>
          </a:ln>
        </p:spPr>
        <p:txBody>
          <a:bodyPr spcFirstLastPara="1" vert="horz" wrap="square" lIns="91433" tIns="45700" rIns="91433" bIns="45700" rtlCol="0" anchor="ctr" anchorCtr="0">
            <a:noAutofit/>
          </a:bodyPr>
          <a:lstStyle/>
          <a:p>
            <a:pPr>
              <a:lnSpc>
                <a:spcPct val="90000"/>
              </a:lnSpc>
              <a:spcBef>
                <a:spcPts val="0"/>
              </a:spcBef>
              <a:buClr>
                <a:schemeClr val="dk1"/>
              </a:buClr>
              <a:buSzPts val="3600"/>
            </a:pPr>
            <a:r>
              <a:rPr lang="en" sz="2667">
                <a:latin typeface="Montserrat"/>
                <a:ea typeface="Montserrat"/>
                <a:cs typeface="Montserrat"/>
                <a:sym typeface="Montserrat"/>
              </a:rPr>
              <a:t>July 11, 2023</a:t>
            </a:r>
            <a:endParaRPr sz="2667">
              <a:latin typeface="Montserrat"/>
              <a:ea typeface="Montserrat"/>
              <a:cs typeface="Montserrat"/>
              <a:sym typeface="Montserrat"/>
            </a:endParaRPr>
          </a:p>
          <a:p>
            <a:pPr>
              <a:lnSpc>
                <a:spcPct val="90000"/>
              </a:lnSpc>
              <a:spcBef>
                <a:spcPts val="0"/>
              </a:spcBef>
              <a:buClr>
                <a:schemeClr val="dk1"/>
              </a:buClr>
              <a:buSzPts val="3600"/>
            </a:pPr>
            <a:endParaRPr sz="1467" b="1">
              <a:solidFill>
                <a:srgbClr val="036E95"/>
              </a:solidFill>
              <a:latin typeface="Montserrat"/>
              <a:ea typeface="Montserrat"/>
              <a:cs typeface="Montserrat"/>
              <a:sym typeface="Montserrat"/>
            </a:endParaRPr>
          </a:p>
          <a:p>
            <a:pPr>
              <a:lnSpc>
                <a:spcPct val="90000"/>
              </a:lnSpc>
              <a:spcBef>
                <a:spcPts val="0"/>
              </a:spcBef>
              <a:buClr>
                <a:schemeClr val="dk1"/>
              </a:buClr>
              <a:buSzPts val="3600"/>
            </a:pPr>
            <a:r>
              <a:rPr lang="en" sz="2400" b="1">
                <a:solidFill>
                  <a:srgbClr val="036E95"/>
                </a:solidFill>
                <a:latin typeface="Montserrat"/>
                <a:ea typeface="Montserrat"/>
                <a:cs typeface="Montserrat"/>
                <a:sym typeface="Montserrat"/>
              </a:rPr>
              <a:t>How To Protect </a:t>
            </a:r>
            <a:endParaRPr sz="2400" b="1">
              <a:solidFill>
                <a:srgbClr val="036E95"/>
              </a:solidFill>
              <a:latin typeface="Montserrat"/>
              <a:ea typeface="Montserrat"/>
              <a:cs typeface="Montserrat"/>
              <a:sym typeface="Montserrat"/>
            </a:endParaRPr>
          </a:p>
          <a:p>
            <a:pPr>
              <a:lnSpc>
                <a:spcPct val="90000"/>
              </a:lnSpc>
              <a:spcBef>
                <a:spcPts val="0"/>
              </a:spcBef>
              <a:buClr>
                <a:schemeClr val="dk1"/>
              </a:buClr>
              <a:buSzPts val="3600"/>
            </a:pPr>
            <a:r>
              <a:rPr lang="en" sz="2400" b="1">
                <a:solidFill>
                  <a:srgbClr val="036E95"/>
                </a:solidFill>
                <a:latin typeface="Montserrat"/>
                <a:ea typeface="Montserrat"/>
                <a:cs typeface="Montserrat"/>
                <a:sym typeface="Montserrat"/>
              </a:rPr>
              <a:t>Endangered Species While Feeding The World</a:t>
            </a:r>
            <a:endParaRPr sz="2400" b="1">
              <a:solidFill>
                <a:srgbClr val="036E95"/>
              </a:solidFill>
              <a:latin typeface="Montserrat"/>
              <a:ea typeface="Montserrat"/>
              <a:cs typeface="Montserrat"/>
              <a:sym typeface="Montserrat"/>
            </a:endParaRPr>
          </a:p>
          <a:p>
            <a:pPr>
              <a:lnSpc>
                <a:spcPct val="90000"/>
              </a:lnSpc>
              <a:spcBef>
                <a:spcPts val="0"/>
              </a:spcBef>
              <a:buClr>
                <a:schemeClr val="dk1"/>
              </a:buClr>
              <a:buSzPts val="3600"/>
            </a:pPr>
            <a:endParaRPr sz="2400" b="1">
              <a:solidFill>
                <a:srgbClr val="036E95"/>
              </a:solidFill>
              <a:latin typeface="Montserrat"/>
              <a:ea typeface="Montserrat"/>
              <a:cs typeface="Montserrat"/>
              <a:sym typeface="Montserrat"/>
            </a:endParaRPr>
          </a:p>
        </p:txBody>
      </p:sp>
      <p:pic>
        <p:nvPicPr>
          <p:cNvPr id="56" name="Google Shape;56;p13"/>
          <p:cNvPicPr preferRelativeResize="0"/>
          <p:nvPr/>
        </p:nvPicPr>
        <p:blipFill>
          <a:blip r:embed="rId3">
            <a:alphaModFix/>
          </a:blip>
          <a:stretch>
            <a:fillRect/>
          </a:stretch>
        </p:blipFill>
        <p:spPr>
          <a:xfrm>
            <a:off x="1316901" y="280601"/>
            <a:ext cx="9751865" cy="3250633"/>
          </a:xfrm>
          <a:prstGeom prst="rect">
            <a:avLst/>
          </a:prstGeom>
          <a:noFill/>
          <a:ln>
            <a:noFill/>
          </a:ln>
        </p:spPr>
      </p:pic>
      <p:pic>
        <p:nvPicPr>
          <p:cNvPr id="57" name="Google Shape;57;p13"/>
          <p:cNvPicPr preferRelativeResize="0"/>
          <p:nvPr/>
        </p:nvPicPr>
        <p:blipFill rotWithShape="1">
          <a:blip r:embed="rId4">
            <a:alphaModFix/>
          </a:blip>
          <a:srcRect l="15830" r="15700"/>
          <a:stretch/>
        </p:blipFill>
        <p:spPr>
          <a:xfrm>
            <a:off x="5865301" y="3788933"/>
            <a:ext cx="6033500" cy="2937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3288" y="952129"/>
            <a:ext cx="11952036" cy="3873098"/>
          </a:xfrm>
        </p:spPr>
        <p:txBody>
          <a:bodyPr>
            <a:noAutofit/>
          </a:bodyPr>
          <a:lstStyle/>
          <a:p>
            <a:pPr>
              <a:lnSpc>
                <a:spcPts val="4400"/>
              </a:lnSpc>
            </a:pPr>
            <a:r>
              <a:rPr lang="en-US" sz="3200" b="1" dirty="0">
                <a:solidFill>
                  <a:schemeClr val="bg1"/>
                </a:solidFill>
                <a:latin typeface="Arial" panose="020B0604020202020204" pitchFamily="34" charset="0"/>
                <a:cs typeface="Arial" panose="020B0604020202020204" pitchFamily="34" charset="0"/>
              </a:rPr>
              <a:t>EPA regulates pesticides </a:t>
            </a:r>
          </a:p>
          <a:p>
            <a:pPr lvl="1">
              <a:lnSpc>
                <a:spcPts val="4400"/>
              </a:lnSpc>
              <a:buFont typeface="Calibri" panose="020F0502020204030204" pitchFamily="34" charset="0"/>
              <a:buChar char="–"/>
            </a:pPr>
            <a:r>
              <a:rPr lang="en-US" sz="2700" b="1" dirty="0">
                <a:solidFill>
                  <a:schemeClr val="bg1">
                    <a:lumMod val="85000"/>
                  </a:schemeClr>
                </a:solidFill>
                <a:latin typeface="Arial" panose="020B0604020202020204" pitchFamily="34" charset="0"/>
                <a:cs typeface="Arial" panose="020B0604020202020204" pitchFamily="34" charset="0"/>
              </a:rPr>
              <a:t>Registration/reregistration</a:t>
            </a:r>
            <a:endParaRPr lang="en-US" sz="3200" b="1" dirty="0">
              <a:solidFill>
                <a:schemeClr val="bg1"/>
              </a:solidFill>
              <a:latin typeface="Arial" panose="020B0604020202020204" pitchFamily="34" charset="0"/>
              <a:cs typeface="Arial" panose="020B0604020202020204" pitchFamily="34" charset="0"/>
            </a:endParaRPr>
          </a:p>
          <a:p>
            <a:pPr>
              <a:lnSpc>
                <a:spcPts val="4400"/>
              </a:lnSpc>
            </a:pPr>
            <a:r>
              <a:rPr lang="en-US" sz="3000" b="1" dirty="0">
                <a:solidFill>
                  <a:schemeClr val="bg1"/>
                </a:solidFill>
                <a:latin typeface="Arial" panose="020B0604020202020204" pitchFamily="34" charset="0"/>
                <a:cs typeface="Arial" panose="020B0604020202020204" pitchFamily="34" charset="0"/>
              </a:rPr>
              <a:t>When endangered/threatened species are potentially harmed by a pesticide, law requires consultation with the services</a:t>
            </a:r>
          </a:p>
          <a:p>
            <a:pPr>
              <a:lnSpc>
                <a:spcPts val="4000"/>
              </a:lnSpc>
            </a:pPr>
            <a:endParaRPr lang="en-US" sz="3000" b="1"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1472657" y="1"/>
            <a:ext cx="9144000" cy="79822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4000" b="1" dirty="0">
                <a:solidFill>
                  <a:srgbClr val="FFFF00"/>
                </a:solidFill>
                <a:latin typeface="Arial" panose="020B0604020202020204" pitchFamily="34" charset="0"/>
                <a:cs typeface="Arial" panose="020B0604020202020204" pitchFamily="34" charset="0"/>
              </a:rPr>
              <a:t>Pesticides, US EPA, The Services</a:t>
            </a:r>
          </a:p>
        </p:txBody>
      </p:sp>
      <p:sp>
        <p:nvSpPr>
          <p:cNvPr id="8" name="Rectangle 7">
            <a:extLst>
              <a:ext uri="{FF2B5EF4-FFF2-40B4-BE49-F238E27FC236}">
                <a16:creationId xmlns:a16="http://schemas.microsoft.com/office/drawing/2014/main" id="{501DE39F-4777-42D0-A743-C73CF7B3ECB0}"/>
              </a:ext>
            </a:extLst>
          </p:cNvPr>
          <p:cNvSpPr/>
          <p:nvPr/>
        </p:nvSpPr>
        <p:spPr>
          <a:xfrm>
            <a:off x="6271327" y="1087443"/>
            <a:ext cx="4442528" cy="867930"/>
          </a:xfrm>
          <a:prstGeom prst="rect">
            <a:avLst/>
          </a:prstGeom>
          <a:ln w="28575">
            <a:solidFill>
              <a:srgbClr val="FFFF00"/>
            </a:solidFill>
          </a:ln>
        </p:spPr>
        <p:txBody>
          <a:bodyPr wrap="square">
            <a:spAutoFit/>
          </a:bodyPr>
          <a:lstStyle/>
          <a:p>
            <a:pPr algn="ctr" defTabSz="685800">
              <a:lnSpc>
                <a:spcPct val="90000"/>
              </a:lnSpc>
              <a:spcBef>
                <a:spcPts val="750"/>
              </a:spcBef>
              <a:spcAft>
                <a:spcPts val="150"/>
              </a:spcAft>
              <a:defRPr/>
            </a:pPr>
            <a:r>
              <a:rPr lang="en-US" sz="2800" b="1" i="1" dirty="0">
                <a:solidFill>
                  <a:srgbClr val="FFFF00"/>
                </a:solidFill>
                <a:latin typeface="Arial" panose="020B0604020202020204" pitchFamily="34" charset="0"/>
                <a:cs typeface="Arial" panose="020B0604020202020204" pitchFamily="34" charset="0"/>
              </a:rPr>
              <a:t>~1,200 registered active ingredients in the US</a:t>
            </a:r>
          </a:p>
        </p:txBody>
      </p:sp>
      <p:pic>
        <p:nvPicPr>
          <p:cNvPr id="9" name="Picture 8">
            <a:extLst>
              <a:ext uri="{FF2B5EF4-FFF2-40B4-BE49-F238E27FC236}">
                <a16:creationId xmlns:a16="http://schemas.microsoft.com/office/drawing/2014/main" id="{43849B7C-6D2E-4C09-804A-FB43552DA530}"/>
              </a:ext>
            </a:extLst>
          </p:cNvPr>
          <p:cNvPicPr>
            <a:picLocks noChangeAspect="1"/>
          </p:cNvPicPr>
          <p:nvPr/>
        </p:nvPicPr>
        <p:blipFill>
          <a:blip r:embed="rId3"/>
          <a:stretch>
            <a:fillRect/>
          </a:stretch>
        </p:blipFill>
        <p:spPr>
          <a:xfrm>
            <a:off x="746495" y="3821399"/>
            <a:ext cx="2267498" cy="2237398"/>
          </a:xfrm>
          <a:prstGeom prst="rect">
            <a:avLst/>
          </a:prstGeom>
          <a:ln>
            <a:solidFill>
              <a:schemeClr val="tx1"/>
            </a:solidFill>
          </a:ln>
        </p:spPr>
      </p:pic>
      <p:pic>
        <p:nvPicPr>
          <p:cNvPr id="10" name="Picture 9">
            <a:extLst>
              <a:ext uri="{FF2B5EF4-FFF2-40B4-BE49-F238E27FC236}">
                <a16:creationId xmlns:a16="http://schemas.microsoft.com/office/drawing/2014/main" id="{C6C63FB5-10C3-4A95-BD96-E6C5D60157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0137" y="3817641"/>
            <a:ext cx="2267498" cy="2267498"/>
          </a:xfrm>
          <a:prstGeom prst="rect">
            <a:avLst/>
          </a:prstGeom>
          <a:ln>
            <a:solidFill>
              <a:schemeClr val="tx1"/>
            </a:solidFill>
          </a:ln>
        </p:spPr>
      </p:pic>
      <p:pic>
        <p:nvPicPr>
          <p:cNvPr id="11" name="Picture 10">
            <a:extLst>
              <a:ext uri="{FF2B5EF4-FFF2-40B4-BE49-F238E27FC236}">
                <a16:creationId xmlns:a16="http://schemas.microsoft.com/office/drawing/2014/main" id="{84B40E5C-5F21-4095-81C6-10C131BAD2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9104" y="3908927"/>
            <a:ext cx="2897335" cy="2069526"/>
          </a:xfrm>
          <a:prstGeom prst="rect">
            <a:avLst/>
          </a:prstGeom>
        </p:spPr>
      </p:pic>
      <p:sp>
        <p:nvSpPr>
          <p:cNvPr id="12" name="TextBox 11">
            <a:extLst>
              <a:ext uri="{FF2B5EF4-FFF2-40B4-BE49-F238E27FC236}">
                <a16:creationId xmlns:a16="http://schemas.microsoft.com/office/drawing/2014/main" id="{30C4BA6E-FB89-4F5F-90A8-87DCDF83922F}"/>
              </a:ext>
            </a:extLst>
          </p:cNvPr>
          <p:cNvSpPr txBox="1"/>
          <p:nvPr/>
        </p:nvSpPr>
        <p:spPr>
          <a:xfrm>
            <a:off x="1000922" y="6163117"/>
            <a:ext cx="1524000" cy="461665"/>
          </a:xfrm>
          <a:prstGeom prst="rect">
            <a:avLst/>
          </a:prstGeom>
          <a:noFill/>
        </p:spPr>
        <p:txBody>
          <a:bodyPr wrap="square" rtlCol="0">
            <a:spAutoFit/>
          </a:bodyPr>
          <a:lstStyle/>
          <a:p>
            <a:pPr>
              <a:defRPr/>
            </a:pPr>
            <a:r>
              <a:rPr lang="en-US" sz="2400" b="1" dirty="0">
                <a:solidFill>
                  <a:prstClr val="white"/>
                </a:solidFill>
                <a:latin typeface="Arial" panose="020B0604020202020204" pitchFamily="34" charset="0"/>
                <a:cs typeface="Arial" panose="020B0604020202020204" pitchFamily="34" charset="0"/>
              </a:rPr>
              <a:t>US EPA</a:t>
            </a:r>
          </a:p>
        </p:txBody>
      </p:sp>
      <p:sp>
        <p:nvSpPr>
          <p:cNvPr id="13" name="TextBox 12">
            <a:extLst>
              <a:ext uri="{FF2B5EF4-FFF2-40B4-BE49-F238E27FC236}">
                <a16:creationId xmlns:a16="http://schemas.microsoft.com/office/drawing/2014/main" id="{BA778116-9EE8-4122-841F-37B79A3D57FD}"/>
              </a:ext>
            </a:extLst>
          </p:cNvPr>
          <p:cNvSpPr txBox="1"/>
          <p:nvPr/>
        </p:nvSpPr>
        <p:spPr>
          <a:xfrm>
            <a:off x="3964235" y="6225830"/>
            <a:ext cx="4204531" cy="461665"/>
          </a:xfrm>
          <a:prstGeom prst="rect">
            <a:avLst/>
          </a:prstGeom>
          <a:noFill/>
        </p:spPr>
        <p:txBody>
          <a:bodyPr wrap="square" rtlCol="0">
            <a:spAutoFit/>
          </a:bodyPr>
          <a:lstStyle/>
          <a:p>
            <a:pPr algn="ctr">
              <a:defRPr/>
            </a:pPr>
            <a:r>
              <a:rPr lang="en-US" sz="2400" b="1" dirty="0">
                <a:solidFill>
                  <a:prstClr val="white"/>
                </a:solidFill>
                <a:latin typeface="Arial" panose="020B0604020202020204" pitchFamily="34" charset="0"/>
                <a:cs typeface="Arial" panose="020B0604020202020204" pitchFamily="34" charset="0"/>
              </a:rPr>
              <a:t>US Fish &amp; Wildlife Service</a:t>
            </a:r>
          </a:p>
        </p:txBody>
      </p:sp>
      <p:sp>
        <p:nvSpPr>
          <p:cNvPr id="14" name="TextBox 13">
            <a:extLst>
              <a:ext uri="{FF2B5EF4-FFF2-40B4-BE49-F238E27FC236}">
                <a16:creationId xmlns:a16="http://schemas.microsoft.com/office/drawing/2014/main" id="{64ACC54F-AFE4-4417-9954-C55B252E9565}"/>
              </a:ext>
            </a:extLst>
          </p:cNvPr>
          <p:cNvSpPr txBox="1"/>
          <p:nvPr/>
        </p:nvSpPr>
        <p:spPr>
          <a:xfrm>
            <a:off x="9159897" y="5978452"/>
            <a:ext cx="2897335" cy="830997"/>
          </a:xfrm>
          <a:prstGeom prst="rect">
            <a:avLst/>
          </a:prstGeom>
          <a:noFill/>
        </p:spPr>
        <p:txBody>
          <a:bodyPr wrap="square" rtlCol="0">
            <a:spAutoFit/>
          </a:bodyPr>
          <a:lstStyle/>
          <a:p>
            <a:pPr algn="ctr">
              <a:defRPr/>
            </a:pPr>
            <a:r>
              <a:rPr lang="en-US" sz="2400" b="1" dirty="0">
                <a:solidFill>
                  <a:prstClr val="white"/>
                </a:solidFill>
                <a:latin typeface="Arial" panose="020B0604020202020204" pitchFamily="34" charset="0"/>
                <a:cs typeface="Arial" panose="020B0604020202020204" pitchFamily="34" charset="0"/>
              </a:rPr>
              <a:t>National Marine Fisheries Service</a:t>
            </a:r>
          </a:p>
        </p:txBody>
      </p:sp>
      <p:sp>
        <p:nvSpPr>
          <p:cNvPr id="16" name="Line 5">
            <a:extLst>
              <a:ext uri="{FF2B5EF4-FFF2-40B4-BE49-F238E27FC236}">
                <a16:creationId xmlns:a16="http://schemas.microsoft.com/office/drawing/2014/main" id="{877A3BB0-0247-44C6-B29B-D42CC16E109D}"/>
              </a:ext>
            </a:extLst>
          </p:cNvPr>
          <p:cNvSpPr>
            <a:spLocks noChangeShapeType="1"/>
          </p:cNvSpPr>
          <p:nvPr/>
        </p:nvSpPr>
        <p:spPr bwMode="auto">
          <a:xfrm flipV="1">
            <a:off x="0" y="798230"/>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613581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0228" y="1265816"/>
            <a:ext cx="8814657" cy="3873098"/>
          </a:xfrm>
        </p:spPr>
        <p:txBody>
          <a:bodyPr>
            <a:noAutofit/>
          </a:bodyPr>
          <a:lstStyle/>
          <a:p>
            <a:pPr>
              <a:lnSpc>
                <a:spcPts val="4000"/>
              </a:lnSpc>
            </a:pPr>
            <a:r>
              <a:rPr lang="en-US" sz="3000" b="1" dirty="0">
                <a:solidFill>
                  <a:schemeClr val="bg1"/>
                </a:solidFill>
                <a:latin typeface="Arial" panose="020B0604020202020204" pitchFamily="34" charset="0"/>
                <a:cs typeface="Arial" panose="020B0604020202020204" pitchFamily="34" charset="0"/>
              </a:rPr>
              <a:t>Challenge meeting ESA obligation:</a:t>
            </a:r>
          </a:p>
          <a:p>
            <a:pPr lvl="1">
              <a:lnSpc>
                <a:spcPts val="4000"/>
              </a:lnSpc>
              <a:buFont typeface="Calibri" panose="020F0502020204030204" pitchFamily="34" charset="0"/>
              <a:buChar char="–"/>
            </a:pPr>
            <a:r>
              <a:rPr lang="en-US" sz="2700" b="1" dirty="0">
                <a:solidFill>
                  <a:schemeClr val="bg1">
                    <a:lumMod val="85000"/>
                  </a:schemeClr>
                </a:solidFill>
                <a:latin typeface="Arial" panose="020B0604020202020204" pitchFamily="34" charset="0"/>
                <a:cs typeface="Arial" panose="020B0604020202020204" pitchFamily="34" charset="0"/>
              </a:rPr>
              <a:t>Limited resources, etc. = </a:t>
            </a:r>
            <a:r>
              <a:rPr lang="en-US" sz="2700" b="1" i="1" dirty="0">
                <a:solidFill>
                  <a:schemeClr val="bg1">
                    <a:lumMod val="85000"/>
                  </a:schemeClr>
                </a:solidFill>
                <a:latin typeface="Arial" panose="020B0604020202020204" pitchFamily="34" charset="0"/>
                <a:cs typeface="Arial" panose="020B0604020202020204" pitchFamily="34" charset="0"/>
              </a:rPr>
              <a:t>large backlog</a:t>
            </a:r>
          </a:p>
          <a:p>
            <a:pPr lvl="1">
              <a:lnSpc>
                <a:spcPts val="4000"/>
              </a:lnSpc>
              <a:buFont typeface="Calibri" panose="020F0502020204030204" pitchFamily="34" charset="0"/>
              <a:buChar char="–"/>
            </a:pPr>
            <a:endParaRPr lang="en-US" sz="3000" b="1" dirty="0">
              <a:solidFill>
                <a:schemeClr val="bg1"/>
              </a:solidFill>
              <a:latin typeface="Arial" panose="020B0604020202020204" pitchFamily="34" charset="0"/>
              <a:cs typeface="Arial" panose="020B0604020202020204" pitchFamily="34" charset="0"/>
            </a:endParaRPr>
          </a:p>
          <a:p>
            <a:pPr>
              <a:lnSpc>
                <a:spcPts val="4000"/>
              </a:lnSpc>
            </a:pPr>
            <a:r>
              <a:rPr lang="en-US" sz="3000" b="1" dirty="0">
                <a:solidFill>
                  <a:prstClr val="white"/>
                </a:solidFill>
                <a:latin typeface="Arial" panose="020B0604020202020204" pitchFamily="34" charset="0"/>
                <a:cs typeface="Arial" panose="020B0604020202020204" pitchFamily="34" charset="0"/>
              </a:rPr>
              <a:t>Approximately 99% of pesticides are currently vulnerable to court decisions!</a:t>
            </a:r>
          </a:p>
          <a:p>
            <a:pPr>
              <a:lnSpc>
                <a:spcPts val="4000"/>
              </a:lnSpc>
            </a:pPr>
            <a:endParaRPr lang="en-US" sz="3000" b="1" dirty="0">
              <a:solidFill>
                <a:prstClr val="white"/>
              </a:solidFill>
              <a:latin typeface="Arial" panose="020B0604020202020204" pitchFamily="34" charset="0"/>
              <a:cs typeface="Arial" panose="020B0604020202020204" pitchFamily="34" charset="0"/>
            </a:endParaRPr>
          </a:p>
          <a:p>
            <a:pPr lvl="0">
              <a:lnSpc>
                <a:spcPts val="4000"/>
              </a:lnSpc>
            </a:pPr>
            <a:r>
              <a:rPr lang="en-US" sz="3000" b="1" dirty="0">
                <a:solidFill>
                  <a:prstClr val="white"/>
                </a:solidFill>
                <a:latin typeface="Arial" panose="020B0604020202020204" pitchFamily="34" charset="0"/>
                <a:cs typeface="Arial" panose="020B0604020202020204" pitchFamily="34" charset="0"/>
              </a:rPr>
              <a:t>Court-enforceable deadlines imposed on EPA:</a:t>
            </a:r>
          </a:p>
          <a:p>
            <a:pPr lvl="1">
              <a:lnSpc>
                <a:spcPts val="4000"/>
              </a:lnSpc>
              <a:buFont typeface="Calibri" panose="020F0502020204030204" pitchFamily="34" charset="0"/>
              <a:buChar char="–"/>
            </a:pPr>
            <a:r>
              <a:rPr lang="en-US" sz="2700" b="1" dirty="0">
                <a:solidFill>
                  <a:prstClr val="white">
                    <a:lumMod val="85000"/>
                  </a:prstClr>
                </a:solidFill>
                <a:latin typeface="Arial" panose="020B0604020202020204" pitchFamily="34" charset="0"/>
                <a:cs typeface="Arial" panose="020B0604020202020204" pitchFamily="34" charset="0"/>
              </a:rPr>
              <a:t>Litigations highlight challenges to meet ESA </a:t>
            </a:r>
          </a:p>
          <a:p>
            <a:pPr lvl="1">
              <a:lnSpc>
                <a:spcPts val="4000"/>
              </a:lnSpc>
              <a:buFont typeface="Calibri" panose="020F0502020204030204" pitchFamily="34" charset="0"/>
              <a:buChar char="–"/>
            </a:pPr>
            <a:r>
              <a:rPr lang="en-US" sz="2700" b="1" dirty="0">
                <a:solidFill>
                  <a:prstClr val="white">
                    <a:lumMod val="85000"/>
                  </a:prstClr>
                </a:solidFill>
                <a:latin typeface="Arial" panose="020B0604020202020204" pitchFamily="34" charset="0"/>
                <a:cs typeface="Arial" panose="020B0604020202020204" pitchFamily="34" charset="0"/>
              </a:rPr>
              <a:t>ALL pesticides now require ESA reviews</a:t>
            </a:r>
          </a:p>
          <a:p>
            <a:pPr>
              <a:lnSpc>
                <a:spcPts val="4000"/>
              </a:lnSpc>
            </a:pPr>
            <a:endParaRPr lang="en-US" sz="3000" b="1" dirty="0">
              <a:solidFill>
                <a:prstClr val="white"/>
              </a:solidFill>
              <a:latin typeface="Arial" panose="020B0604020202020204" pitchFamily="34" charset="0"/>
              <a:cs typeface="Arial" panose="020B0604020202020204" pitchFamily="34" charset="0"/>
            </a:endParaRPr>
          </a:p>
          <a:p>
            <a:pPr lvl="1">
              <a:lnSpc>
                <a:spcPts val="4000"/>
              </a:lnSpc>
            </a:pPr>
            <a:endParaRPr lang="en-US" sz="3000" b="1" dirty="0">
              <a:solidFill>
                <a:schemeClr val="bg1"/>
              </a:solidFill>
              <a:latin typeface="Arial" panose="020B0604020202020204" pitchFamily="34" charset="0"/>
              <a:cs typeface="Arial" panose="020B0604020202020204" pitchFamily="34" charset="0"/>
            </a:endParaRPr>
          </a:p>
          <a:p>
            <a:pPr>
              <a:lnSpc>
                <a:spcPts val="4000"/>
              </a:lnSpc>
            </a:pPr>
            <a:endParaRPr lang="en-US" sz="3000" b="1"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297711" y="42737"/>
            <a:ext cx="12192000" cy="79822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4000" b="1" dirty="0">
                <a:solidFill>
                  <a:srgbClr val="FFFF00"/>
                </a:solidFill>
                <a:latin typeface="Arial" panose="020B0604020202020204" pitchFamily="34" charset="0"/>
                <a:cs typeface="Arial" panose="020B0604020202020204" pitchFamily="34" charset="0"/>
              </a:rPr>
              <a:t>Endangered Species Act and Pesticides</a:t>
            </a:r>
          </a:p>
        </p:txBody>
      </p:sp>
      <p:pic>
        <p:nvPicPr>
          <p:cNvPr id="2" name="Picture 1">
            <a:extLst>
              <a:ext uri="{FF2B5EF4-FFF2-40B4-BE49-F238E27FC236}">
                <a16:creationId xmlns:a16="http://schemas.microsoft.com/office/drawing/2014/main" id="{53EE83D1-7935-4B0E-AA65-1EE10DD0686A}"/>
              </a:ext>
            </a:extLst>
          </p:cNvPr>
          <p:cNvPicPr>
            <a:picLocks noChangeAspect="1"/>
          </p:cNvPicPr>
          <p:nvPr/>
        </p:nvPicPr>
        <p:blipFill>
          <a:blip r:embed="rId3"/>
          <a:stretch>
            <a:fillRect/>
          </a:stretch>
        </p:blipFill>
        <p:spPr>
          <a:xfrm>
            <a:off x="7954026" y="993623"/>
            <a:ext cx="1387458" cy="1369040"/>
          </a:xfrm>
          <a:prstGeom prst="rect">
            <a:avLst/>
          </a:prstGeom>
          <a:ln>
            <a:solidFill>
              <a:schemeClr val="tx1"/>
            </a:solidFill>
          </a:ln>
        </p:spPr>
      </p:pic>
      <p:pic>
        <p:nvPicPr>
          <p:cNvPr id="3" name="Picture 2">
            <a:extLst>
              <a:ext uri="{FF2B5EF4-FFF2-40B4-BE49-F238E27FC236}">
                <a16:creationId xmlns:a16="http://schemas.microsoft.com/office/drawing/2014/main" id="{48353BB0-1009-4E42-9B7D-5575884CF5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5454" y="993622"/>
            <a:ext cx="1369041" cy="1369041"/>
          </a:xfrm>
          <a:prstGeom prst="rect">
            <a:avLst/>
          </a:prstGeom>
          <a:ln>
            <a:solidFill>
              <a:schemeClr val="tx1"/>
            </a:solidFill>
          </a:ln>
        </p:spPr>
      </p:pic>
      <p:pic>
        <p:nvPicPr>
          <p:cNvPr id="5" name="Picture 4">
            <a:extLst>
              <a:ext uri="{FF2B5EF4-FFF2-40B4-BE49-F238E27FC236}">
                <a16:creationId xmlns:a16="http://schemas.microsoft.com/office/drawing/2014/main" id="{43700B3A-82F4-453A-8086-B7DD9158FC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62244" y="1079700"/>
            <a:ext cx="1689564" cy="1206832"/>
          </a:xfrm>
          <a:prstGeom prst="rect">
            <a:avLst/>
          </a:prstGeom>
        </p:spPr>
      </p:pic>
      <p:sp>
        <p:nvSpPr>
          <p:cNvPr id="9" name="Line 5">
            <a:extLst>
              <a:ext uri="{FF2B5EF4-FFF2-40B4-BE49-F238E27FC236}">
                <a16:creationId xmlns:a16="http://schemas.microsoft.com/office/drawing/2014/main" id="{85777A0E-84E4-499E-B0B3-5AE3152A32AC}"/>
              </a:ext>
            </a:extLst>
          </p:cNvPr>
          <p:cNvSpPr>
            <a:spLocks noChangeShapeType="1"/>
          </p:cNvSpPr>
          <p:nvPr/>
        </p:nvSpPr>
        <p:spPr bwMode="auto">
          <a:xfrm flipV="1">
            <a:off x="2" y="894641"/>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10" name="Picture 9">
            <a:extLst>
              <a:ext uri="{FF2B5EF4-FFF2-40B4-BE49-F238E27FC236}">
                <a16:creationId xmlns:a16="http://schemas.microsoft.com/office/drawing/2014/main" id="{08A98E61-FADB-4ABC-B43C-BC49BB7A6C50}"/>
              </a:ext>
            </a:extLst>
          </p:cNvPr>
          <p:cNvPicPr>
            <a:picLocks noChangeAspect="1"/>
          </p:cNvPicPr>
          <p:nvPr/>
        </p:nvPicPr>
        <p:blipFill>
          <a:blip r:embed="rId6"/>
          <a:stretch>
            <a:fillRect/>
          </a:stretch>
        </p:blipFill>
        <p:spPr>
          <a:xfrm>
            <a:off x="9207852" y="3313548"/>
            <a:ext cx="2773920" cy="2773920"/>
          </a:xfrm>
          <a:prstGeom prst="rect">
            <a:avLst/>
          </a:prstGeom>
        </p:spPr>
      </p:pic>
    </p:spTree>
    <p:extLst>
      <p:ext uri="{BB962C8B-B14F-4D97-AF65-F5344CB8AC3E}">
        <p14:creationId xmlns:p14="http://schemas.microsoft.com/office/powerpoint/2010/main" val="2950519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5">
            <a:extLst>
              <a:ext uri="{FF2B5EF4-FFF2-40B4-BE49-F238E27FC236}">
                <a16:creationId xmlns:a16="http://schemas.microsoft.com/office/drawing/2014/main" id="{5480AB92-DD82-5C61-4D9A-575B9B56A8E9}"/>
              </a:ext>
            </a:extLst>
          </p:cNvPr>
          <p:cNvSpPr>
            <a:spLocks noChangeShapeType="1"/>
          </p:cNvSpPr>
          <p:nvPr/>
        </p:nvSpPr>
        <p:spPr bwMode="auto">
          <a:xfrm flipV="1">
            <a:off x="2" y="894641"/>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 name="Title 1">
            <a:extLst>
              <a:ext uri="{FF2B5EF4-FFF2-40B4-BE49-F238E27FC236}">
                <a16:creationId xmlns:a16="http://schemas.microsoft.com/office/drawing/2014/main" id="{E7DB3BB6-51B5-20A6-C889-F78E4D5FB963}"/>
              </a:ext>
            </a:extLst>
          </p:cNvPr>
          <p:cNvSpPr txBox="1">
            <a:spLocks/>
          </p:cNvSpPr>
          <p:nvPr/>
        </p:nvSpPr>
        <p:spPr>
          <a:xfrm>
            <a:off x="0" y="0"/>
            <a:ext cx="12192000" cy="79822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800" b="1" dirty="0">
                <a:solidFill>
                  <a:srgbClr val="FFFF00"/>
                </a:solidFill>
                <a:latin typeface="Arial" panose="020B0604020202020204" pitchFamily="34" charset="0"/>
                <a:cs typeface="Arial" panose="020B0604020202020204" pitchFamily="34" charset="0"/>
              </a:rPr>
              <a:t>Pesticide Registrations Are a Series of Tradeoffs</a:t>
            </a:r>
          </a:p>
        </p:txBody>
      </p:sp>
      <p:sp>
        <p:nvSpPr>
          <p:cNvPr id="6" name="TextBox 5">
            <a:extLst>
              <a:ext uri="{FF2B5EF4-FFF2-40B4-BE49-F238E27FC236}">
                <a16:creationId xmlns:a16="http://schemas.microsoft.com/office/drawing/2014/main" id="{F1C840D4-5232-A1BE-20FF-BDEE0435229D}"/>
              </a:ext>
            </a:extLst>
          </p:cNvPr>
          <p:cNvSpPr txBox="1"/>
          <p:nvPr/>
        </p:nvSpPr>
        <p:spPr>
          <a:xfrm>
            <a:off x="450111" y="1095985"/>
            <a:ext cx="11291777" cy="5268878"/>
          </a:xfrm>
          <a:prstGeom prst="rect">
            <a:avLst/>
          </a:prstGeom>
          <a:noFill/>
        </p:spPr>
        <p:txBody>
          <a:bodyPr wrap="square">
            <a:spAutoFit/>
          </a:bodyPr>
          <a:lstStyle/>
          <a:p>
            <a:pPr marL="457200" marR="0" indent="-457200">
              <a:lnSpc>
                <a:spcPct val="107000"/>
              </a:lnSpc>
              <a:spcBef>
                <a:spcPts val="0"/>
              </a:spcBef>
              <a:spcAft>
                <a:spcPts val="0"/>
              </a:spcAft>
              <a:buFont typeface="Arial" panose="020B0604020202020204" pitchFamily="34" charset="0"/>
              <a:buChar char="•"/>
            </a:pPr>
            <a:r>
              <a:rPr lang="en-US" sz="2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Registrant:</a:t>
            </a:r>
            <a:r>
              <a:rPr lang="en-U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600" dirty="0">
                <a:solidFill>
                  <a:schemeClr val="bg1"/>
                </a:solidFill>
                <a:latin typeface="Arial" panose="020B0604020202020204" pitchFamily="34" charset="0"/>
                <a:ea typeface="Times New Roman" panose="02020603050405020304" pitchFamily="18" charset="0"/>
                <a:cs typeface="Arial" panose="020B0604020202020204" pitchFamily="34" charset="0"/>
              </a:rPr>
              <a:t>goal is</a:t>
            </a:r>
            <a:r>
              <a:rPr lang="en-US" sz="2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 marketable product without unreasonable adverse risks to the environment</a:t>
            </a:r>
          </a:p>
          <a:p>
            <a:pPr marL="806450" lvl="1" indent="-342900">
              <a:lnSpc>
                <a:spcPct val="107000"/>
              </a:lnSpc>
              <a:spcBef>
                <a:spcPts val="0"/>
              </a:spcBef>
              <a:buFont typeface="Times New Roman" panose="02020603050405020304" pitchFamily="18" charset="0"/>
              <a:buChar char="⁻"/>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Register on appropriate sites (crops) to pay for research, development, manufacturing, and marketing</a:t>
            </a:r>
          </a:p>
          <a:p>
            <a:pPr marL="349250" indent="-342900">
              <a:lnSpc>
                <a:spcPct val="107000"/>
              </a:lnSpc>
              <a:buFont typeface="Arial" panose="020B0604020202020204" pitchFamily="34" charset="0"/>
              <a:buChar char="•"/>
            </a:pPr>
            <a:r>
              <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EPA:</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goal is to protect human health and the environment</a:t>
            </a:r>
          </a:p>
          <a:p>
            <a:pPr marL="806450" lvl="1" indent="-342900">
              <a:lnSpc>
                <a:spcPct val="107000"/>
              </a:lnSpc>
              <a:buFont typeface="Times New Roman" panose="02020603050405020304" pitchFamily="18" charset="0"/>
              <a:buChar char="⁻"/>
            </a:pPr>
            <a:r>
              <a:rPr lang="en-US" sz="2400" dirty="0">
                <a:solidFill>
                  <a:schemeClr val="bg1"/>
                </a:solidFill>
                <a:latin typeface="Arial" panose="020B0604020202020204" pitchFamily="34" charset="0"/>
                <a:cs typeface="Arial" panose="020B0604020202020204" pitchFamily="34" charset="0"/>
              </a:rPr>
              <a:t>Mitigation to reduce risks to endangered/threatened species can include: reduce use rate, number of applications, not allow use on a crop, county, or state, require conservation practices to reduce runoff, in field buffer to reduce drift to adjacent areas, etc. </a:t>
            </a:r>
          </a:p>
          <a:p>
            <a:pPr marL="806450" lvl="1" indent="-342900">
              <a:lnSpc>
                <a:spcPct val="107000"/>
              </a:lnSpc>
              <a:buFont typeface="Times New Roman" panose="02020603050405020304" pitchFamily="18" charset="0"/>
              <a:buChar char="⁻"/>
            </a:pPr>
            <a:r>
              <a:rPr lang="en-US" sz="2400" dirty="0">
                <a:solidFill>
                  <a:schemeClr val="bg1"/>
                </a:solidFill>
                <a:latin typeface="Arial" panose="020B0604020202020204" pitchFamily="34" charset="0"/>
                <a:cs typeface="Arial" panose="020B0604020202020204" pitchFamily="34" charset="0"/>
              </a:rPr>
              <a:t>All of the mitigation practices can impact the user by increasing the cost of production, reducing the area that can be farmed, add management complexity or reducing the pesticides that can be used which can also negatively impact resistance management practices</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15039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79068"/>
            <a:ext cx="12192000" cy="720190"/>
          </a:xfrm>
          <a:prstGeom prst="rect">
            <a:avLst/>
          </a:prstGeom>
          <a:no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000" b="1" dirty="0">
                <a:solidFill>
                  <a:srgbClr val="FFFF00"/>
                </a:solidFill>
                <a:latin typeface="Arial" panose="020B0604020202020204" pitchFamily="34" charset="0"/>
                <a:cs typeface="Arial" panose="020B0604020202020204" pitchFamily="34" charset="0"/>
              </a:rPr>
              <a:t>More Challenges for our Farmers!</a:t>
            </a:r>
            <a:endParaRPr kumimoji="0" lang="en-US" sz="5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E34E1CA-443B-4B17-A2DF-D63BBA443E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746" y="1344078"/>
            <a:ext cx="2920322" cy="2190242"/>
          </a:xfrm>
          <a:prstGeom prst="rect">
            <a:avLst/>
          </a:prstGeom>
          <a:ln w="12700">
            <a:solidFill>
              <a:schemeClr val="tx1"/>
            </a:solidFill>
          </a:ln>
        </p:spPr>
      </p:pic>
      <p:pic>
        <p:nvPicPr>
          <p:cNvPr id="5" name="Picture 4">
            <a:extLst>
              <a:ext uri="{FF2B5EF4-FFF2-40B4-BE49-F238E27FC236}">
                <a16:creationId xmlns:a16="http://schemas.microsoft.com/office/drawing/2014/main" id="{E28694D3-D8BE-4821-AA0C-B1E8B9CFD1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3255" y="1344077"/>
            <a:ext cx="2920323" cy="2190243"/>
          </a:xfrm>
          <a:prstGeom prst="rect">
            <a:avLst/>
          </a:prstGeom>
        </p:spPr>
      </p:pic>
      <p:pic>
        <p:nvPicPr>
          <p:cNvPr id="12" name="Picture 11">
            <a:extLst>
              <a:ext uri="{FF2B5EF4-FFF2-40B4-BE49-F238E27FC236}">
                <a16:creationId xmlns:a16="http://schemas.microsoft.com/office/drawing/2014/main" id="{D6582306-94CF-4D3A-A44A-97DDFA7A73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3765" y="1344077"/>
            <a:ext cx="2920321" cy="2190242"/>
          </a:xfrm>
          <a:prstGeom prst="rect">
            <a:avLst/>
          </a:prstGeom>
        </p:spPr>
      </p:pic>
      <p:pic>
        <p:nvPicPr>
          <p:cNvPr id="17" name="Picture 16">
            <a:extLst>
              <a:ext uri="{FF2B5EF4-FFF2-40B4-BE49-F238E27FC236}">
                <a16:creationId xmlns:a16="http://schemas.microsoft.com/office/drawing/2014/main" id="{74A4358A-D9F9-45FB-8321-6E7DA984C9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84272" y="1344077"/>
            <a:ext cx="2769695" cy="2190238"/>
          </a:xfrm>
          <a:prstGeom prst="rect">
            <a:avLst/>
          </a:prstGeom>
        </p:spPr>
      </p:pic>
      <p:pic>
        <p:nvPicPr>
          <p:cNvPr id="18" name="Picture 17">
            <a:extLst>
              <a:ext uri="{FF2B5EF4-FFF2-40B4-BE49-F238E27FC236}">
                <a16:creationId xmlns:a16="http://schemas.microsoft.com/office/drawing/2014/main" id="{F13965E8-4572-497C-AF5F-9B44EF3EA9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46452" y="3708765"/>
            <a:ext cx="3866644" cy="2319987"/>
          </a:xfrm>
          <a:prstGeom prst="rect">
            <a:avLst/>
          </a:prstGeom>
        </p:spPr>
      </p:pic>
      <p:sp>
        <p:nvSpPr>
          <p:cNvPr id="19" name="Rectangle 3">
            <a:extLst>
              <a:ext uri="{FF2B5EF4-FFF2-40B4-BE49-F238E27FC236}">
                <a16:creationId xmlns:a16="http://schemas.microsoft.com/office/drawing/2014/main" id="{61C05D3C-6336-4066-97C3-2C9DA4112DBA}"/>
              </a:ext>
            </a:extLst>
          </p:cNvPr>
          <p:cNvSpPr txBox="1">
            <a:spLocks noChangeArrowheads="1"/>
          </p:cNvSpPr>
          <p:nvPr/>
        </p:nvSpPr>
        <p:spPr bwMode="auto">
          <a:xfrm>
            <a:off x="162746" y="2208363"/>
            <a:ext cx="2920322" cy="461665"/>
          </a:xfrm>
          <a:prstGeom prst="rect">
            <a:avLst/>
          </a:prstGeom>
          <a:solidFill>
            <a:schemeClr val="bg1">
              <a:lumMod val="85000"/>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2000" b="0" i="0" u="none" strike="noStrike" kern="0" cap="none" spc="0" normalizeH="0" baseline="0" noProof="0" dirty="0">
                <a:ln>
                  <a:solidFill>
                    <a:sysClr val="windowText" lastClr="000000"/>
                  </a:solidFill>
                </a:ln>
                <a:solidFill>
                  <a:srgbClr val="000000"/>
                </a:solidFill>
                <a:effectLst/>
                <a:uLnTx/>
                <a:uFillTx/>
                <a:latin typeface="Arial"/>
                <a:ea typeface="+mn-ea"/>
                <a:cs typeface="+mn-cs"/>
              </a:rPr>
              <a:t>Pesticide resistance</a:t>
            </a:r>
          </a:p>
        </p:txBody>
      </p:sp>
      <p:sp>
        <p:nvSpPr>
          <p:cNvPr id="20" name="Rectangle 3">
            <a:extLst>
              <a:ext uri="{FF2B5EF4-FFF2-40B4-BE49-F238E27FC236}">
                <a16:creationId xmlns:a16="http://schemas.microsoft.com/office/drawing/2014/main" id="{7BE5B92B-8CEF-4D04-B04D-4ADE3C6CE703}"/>
              </a:ext>
            </a:extLst>
          </p:cNvPr>
          <p:cNvSpPr txBox="1">
            <a:spLocks noChangeArrowheads="1"/>
          </p:cNvSpPr>
          <p:nvPr/>
        </p:nvSpPr>
        <p:spPr bwMode="auto">
          <a:xfrm>
            <a:off x="3203256" y="2208362"/>
            <a:ext cx="2920322" cy="461665"/>
          </a:xfrm>
          <a:prstGeom prst="rect">
            <a:avLst/>
          </a:prstGeom>
          <a:solidFill>
            <a:schemeClr val="bg1">
              <a:lumMod val="85000"/>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2000" b="0" i="0" u="none" strike="noStrike" kern="0" cap="none" spc="0" normalizeH="0" baseline="0" noProof="0" dirty="0">
                <a:ln>
                  <a:solidFill>
                    <a:sysClr val="windowText" lastClr="000000"/>
                  </a:solidFill>
                </a:ln>
                <a:solidFill>
                  <a:srgbClr val="000000"/>
                </a:solidFill>
                <a:effectLst/>
                <a:uLnTx/>
                <a:uFillTx/>
                <a:latin typeface="Arial"/>
                <a:ea typeface="+mn-ea"/>
                <a:cs typeface="+mn-cs"/>
              </a:rPr>
              <a:t>Fertilizer prices</a:t>
            </a:r>
          </a:p>
        </p:txBody>
      </p:sp>
      <p:sp>
        <p:nvSpPr>
          <p:cNvPr id="21" name="Rectangle 3">
            <a:extLst>
              <a:ext uri="{FF2B5EF4-FFF2-40B4-BE49-F238E27FC236}">
                <a16:creationId xmlns:a16="http://schemas.microsoft.com/office/drawing/2014/main" id="{81A8D65D-92CC-4D61-BD5C-2CE12ACD1B54}"/>
              </a:ext>
            </a:extLst>
          </p:cNvPr>
          <p:cNvSpPr txBox="1">
            <a:spLocks noChangeArrowheads="1"/>
          </p:cNvSpPr>
          <p:nvPr/>
        </p:nvSpPr>
        <p:spPr bwMode="auto">
          <a:xfrm>
            <a:off x="6243764" y="2208361"/>
            <a:ext cx="2920322" cy="461665"/>
          </a:xfrm>
          <a:prstGeom prst="rect">
            <a:avLst/>
          </a:prstGeom>
          <a:solidFill>
            <a:schemeClr val="bg1">
              <a:lumMod val="85000"/>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2000" b="0" i="0" u="none" strike="noStrike" kern="0" cap="none" spc="0" normalizeH="0" baseline="0" noProof="0" dirty="0">
                <a:ln>
                  <a:solidFill>
                    <a:sysClr val="windowText" lastClr="000000"/>
                  </a:solidFill>
                </a:ln>
                <a:solidFill>
                  <a:srgbClr val="000000"/>
                </a:solidFill>
                <a:effectLst/>
                <a:uLnTx/>
                <a:uFillTx/>
                <a:latin typeface="Arial"/>
                <a:ea typeface="+mn-ea"/>
                <a:cs typeface="+mn-cs"/>
              </a:rPr>
              <a:t>Global markets</a:t>
            </a:r>
          </a:p>
        </p:txBody>
      </p:sp>
      <p:sp>
        <p:nvSpPr>
          <p:cNvPr id="22" name="Rectangle 3">
            <a:extLst>
              <a:ext uri="{FF2B5EF4-FFF2-40B4-BE49-F238E27FC236}">
                <a16:creationId xmlns:a16="http://schemas.microsoft.com/office/drawing/2014/main" id="{A26DE30D-094F-49FD-B41C-831E52F989D3}"/>
              </a:ext>
            </a:extLst>
          </p:cNvPr>
          <p:cNvSpPr txBox="1">
            <a:spLocks noChangeArrowheads="1"/>
          </p:cNvSpPr>
          <p:nvPr/>
        </p:nvSpPr>
        <p:spPr bwMode="auto">
          <a:xfrm>
            <a:off x="9284272" y="2208360"/>
            <a:ext cx="2744982" cy="461665"/>
          </a:xfrm>
          <a:prstGeom prst="rect">
            <a:avLst/>
          </a:prstGeom>
          <a:solidFill>
            <a:schemeClr val="bg1">
              <a:lumMod val="85000"/>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2000" b="0" i="0" u="none" strike="noStrike" kern="0" cap="none" spc="0" normalizeH="0" baseline="0" noProof="0" dirty="0">
                <a:ln>
                  <a:solidFill>
                    <a:sysClr val="windowText" lastClr="000000"/>
                  </a:solidFill>
                </a:ln>
                <a:solidFill>
                  <a:srgbClr val="000000"/>
                </a:solidFill>
                <a:effectLst/>
                <a:uLnTx/>
                <a:uFillTx/>
                <a:latin typeface="Arial"/>
                <a:ea typeface="+mn-ea"/>
                <a:cs typeface="+mn-cs"/>
              </a:rPr>
              <a:t>Extreme weather</a:t>
            </a:r>
          </a:p>
        </p:txBody>
      </p:sp>
      <p:grpSp>
        <p:nvGrpSpPr>
          <p:cNvPr id="28" name="Group 27">
            <a:extLst>
              <a:ext uri="{FF2B5EF4-FFF2-40B4-BE49-F238E27FC236}">
                <a16:creationId xmlns:a16="http://schemas.microsoft.com/office/drawing/2014/main" id="{6FCF2015-B0D5-4C5A-B214-6A7C031202E4}"/>
              </a:ext>
            </a:extLst>
          </p:cNvPr>
          <p:cNvGrpSpPr/>
          <p:nvPr/>
        </p:nvGrpSpPr>
        <p:grpSpPr>
          <a:xfrm>
            <a:off x="434595" y="3708766"/>
            <a:ext cx="4379367" cy="2319992"/>
            <a:chOff x="434595" y="3801154"/>
            <a:chExt cx="4379367" cy="2319992"/>
          </a:xfrm>
        </p:grpSpPr>
        <p:grpSp>
          <p:nvGrpSpPr>
            <p:cNvPr id="15" name="Group 14">
              <a:extLst>
                <a:ext uri="{FF2B5EF4-FFF2-40B4-BE49-F238E27FC236}">
                  <a16:creationId xmlns:a16="http://schemas.microsoft.com/office/drawing/2014/main" id="{3C3A3446-E49C-4D97-966E-4C4681B06400}"/>
                </a:ext>
              </a:extLst>
            </p:cNvPr>
            <p:cNvGrpSpPr/>
            <p:nvPr/>
          </p:nvGrpSpPr>
          <p:grpSpPr>
            <a:xfrm>
              <a:off x="434595" y="3801154"/>
              <a:ext cx="4379367" cy="2319992"/>
              <a:chOff x="422238" y="4224205"/>
              <a:chExt cx="4379367" cy="2319992"/>
            </a:xfrm>
          </p:grpSpPr>
          <p:pic>
            <p:nvPicPr>
              <p:cNvPr id="13" name="Picture 12">
                <a:extLst>
                  <a:ext uri="{FF2B5EF4-FFF2-40B4-BE49-F238E27FC236}">
                    <a16:creationId xmlns:a16="http://schemas.microsoft.com/office/drawing/2014/main" id="{103F2519-AEF9-41B3-B0BF-E7455CC380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53638" y="4224205"/>
                <a:ext cx="2147967" cy="2319992"/>
              </a:xfrm>
              <a:prstGeom prst="rect">
                <a:avLst/>
              </a:prstGeom>
              <a:ln>
                <a:solidFill>
                  <a:schemeClr val="tx1"/>
                </a:solidFill>
              </a:ln>
            </p:spPr>
          </p:pic>
          <p:pic>
            <p:nvPicPr>
              <p:cNvPr id="14" name="Picture 2" descr="http://www.sofreshandsogreen.com/wp-content/uploads/2010/12/EPA-logo-510x555.jpg">
                <a:extLst>
                  <a:ext uri="{FF2B5EF4-FFF2-40B4-BE49-F238E27FC236}">
                    <a16:creationId xmlns:a16="http://schemas.microsoft.com/office/drawing/2014/main" id="{3B1C70F0-5A21-45AB-A76C-DD1B503008E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22238" y="4224206"/>
                <a:ext cx="2147967" cy="2319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3" name="Rectangle 3">
              <a:extLst>
                <a:ext uri="{FF2B5EF4-FFF2-40B4-BE49-F238E27FC236}">
                  <a16:creationId xmlns:a16="http://schemas.microsoft.com/office/drawing/2014/main" id="{EA903FB1-BD71-4CC3-89A3-E1450911F915}"/>
                </a:ext>
              </a:extLst>
            </p:cNvPr>
            <p:cNvSpPr txBox="1">
              <a:spLocks noChangeArrowheads="1"/>
            </p:cNvSpPr>
            <p:nvPr/>
          </p:nvSpPr>
          <p:spPr bwMode="auto">
            <a:xfrm>
              <a:off x="440830" y="4730313"/>
              <a:ext cx="4373131" cy="461665"/>
            </a:xfrm>
            <a:prstGeom prst="rect">
              <a:avLst/>
            </a:prstGeom>
            <a:solidFill>
              <a:schemeClr val="bg1">
                <a:lumMod val="85000"/>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2000" b="0" i="0" u="none" strike="noStrike" kern="0" cap="none" spc="0" normalizeH="0" baseline="0" noProof="0" dirty="0">
                  <a:ln>
                    <a:solidFill>
                      <a:sysClr val="windowText" lastClr="000000"/>
                    </a:solidFill>
                  </a:ln>
                  <a:solidFill>
                    <a:srgbClr val="000000"/>
                  </a:solidFill>
                  <a:effectLst/>
                  <a:uLnTx/>
                  <a:uFillTx/>
                  <a:latin typeface="Arial"/>
                  <a:ea typeface="+mn-ea"/>
                  <a:cs typeface="+mn-cs"/>
                </a:rPr>
                <a:t>Regulatory challenges</a:t>
              </a:r>
            </a:p>
          </p:txBody>
        </p:sp>
      </p:grpSp>
      <p:grpSp>
        <p:nvGrpSpPr>
          <p:cNvPr id="27" name="Group 26">
            <a:extLst>
              <a:ext uri="{FF2B5EF4-FFF2-40B4-BE49-F238E27FC236}">
                <a16:creationId xmlns:a16="http://schemas.microsoft.com/office/drawing/2014/main" id="{8F45D599-AFE7-4335-83DF-BF471A766232}"/>
              </a:ext>
            </a:extLst>
          </p:cNvPr>
          <p:cNvGrpSpPr/>
          <p:nvPr/>
        </p:nvGrpSpPr>
        <p:grpSpPr>
          <a:xfrm>
            <a:off x="4991613" y="3708766"/>
            <a:ext cx="2794687" cy="2319989"/>
            <a:chOff x="4991613" y="3801154"/>
            <a:chExt cx="2794687" cy="2319989"/>
          </a:xfrm>
        </p:grpSpPr>
        <p:pic>
          <p:nvPicPr>
            <p:cNvPr id="16" name="Picture 15">
              <a:extLst>
                <a:ext uri="{FF2B5EF4-FFF2-40B4-BE49-F238E27FC236}">
                  <a16:creationId xmlns:a16="http://schemas.microsoft.com/office/drawing/2014/main" id="{A91A3D9C-8AAA-48C9-BDBE-6E983626E5D5}"/>
                </a:ext>
              </a:extLst>
            </p:cNvPr>
            <p:cNvPicPr>
              <a:picLocks noChangeAspect="1"/>
            </p:cNvPicPr>
            <p:nvPr/>
          </p:nvPicPr>
          <p:blipFill>
            <a:blip r:embed="rId10"/>
            <a:stretch>
              <a:fillRect/>
            </a:stretch>
          </p:blipFill>
          <p:spPr>
            <a:xfrm>
              <a:off x="4991614" y="3801154"/>
              <a:ext cx="2794686" cy="2319989"/>
            </a:xfrm>
            <a:prstGeom prst="rect">
              <a:avLst/>
            </a:prstGeom>
          </p:spPr>
        </p:pic>
        <p:sp>
          <p:nvSpPr>
            <p:cNvPr id="24" name="Rectangle 3">
              <a:extLst>
                <a:ext uri="{FF2B5EF4-FFF2-40B4-BE49-F238E27FC236}">
                  <a16:creationId xmlns:a16="http://schemas.microsoft.com/office/drawing/2014/main" id="{5141D8B1-DC06-452F-B88D-6EF829E7A2A5}"/>
                </a:ext>
              </a:extLst>
            </p:cNvPr>
            <p:cNvSpPr txBox="1">
              <a:spLocks noChangeArrowheads="1"/>
            </p:cNvSpPr>
            <p:nvPr/>
          </p:nvSpPr>
          <p:spPr bwMode="auto">
            <a:xfrm>
              <a:off x="4991613" y="4730312"/>
              <a:ext cx="2794686" cy="461665"/>
            </a:xfrm>
            <a:prstGeom prst="rect">
              <a:avLst/>
            </a:prstGeom>
            <a:solidFill>
              <a:schemeClr val="bg1">
                <a:lumMod val="85000"/>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2000" b="0" i="0" u="none" strike="noStrike" kern="0" cap="none" spc="0" normalizeH="0" baseline="0" noProof="0" dirty="0">
                  <a:ln>
                    <a:solidFill>
                      <a:sysClr val="windowText" lastClr="000000"/>
                    </a:solidFill>
                  </a:ln>
                  <a:solidFill>
                    <a:srgbClr val="000000"/>
                  </a:solidFill>
                  <a:effectLst/>
                  <a:uLnTx/>
                  <a:uFillTx/>
                  <a:latin typeface="Arial"/>
                  <a:ea typeface="+mn-ea"/>
                  <a:cs typeface="+mn-cs"/>
                </a:rPr>
                <a:t>Water</a:t>
              </a:r>
            </a:p>
          </p:txBody>
        </p:sp>
      </p:grpSp>
      <p:sp>
        <p:nvSpPr>
          <p:cNvPr id="25" name="Rectangle 3">
            <a:extLst>
              <a:ext uri="{FF2B5EF4-FFF2-40B4-BE49-F238E27FC236}">
                <a16:creationId xmlns:a16="http://schemas.microsoft.com/office/drawing/2014/main" id="{21D51C25-EAF6-4722-8A9A-6336D233152A}"/>
              </a:ext>
            </a:extLst>
          </p:cNvPr>
          <p:cNvSpPr txBox="1">
            <a:spLocks noChangeArrowheads="1"/>
          </p:cNvSpPr>
          <p:nvPr/>
        </p:nvSpPr>
        <p:spPr bwMode="auto">
          <a:xfrm>
            <a:off x="7946450" y="4636544"/>
            <a:ext cx="3866644" cy="461665"/>
          </a:xfrm>
          <a:prstGeom prst="rect">
            <a:avLst/>
          </a:prstGeom>
          <a:solidFill>
            <a:schemeClr val="bg1">
              <a:lumMod val="85000"/>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2000" b="0" i="0" u="none" strike="noStrike" kern="0" cap="none" spc="0" normalizeH="0" baseline="0" noProof="0" dirty="0">
                <a:ln>
                  <a:solidFill>
                    <a:sysClr val="windowText" lastClr="000000"/>
                  </a:solidFill>
                </a:ln>
                <a:solidFill>
                  <a:srgbClr val="000000"/>
                </a:solidFill>
                <a:effectLst/>
                <a:uLnTx/>
                <a:uFillTx/>
                <a:latin typeface="Arial"/>
                <a:ea typeface="+mn-ea"/>
                <a:cs typeface="+mn-cs"/>
              </a:rPr>
              <a:t>Pesticide stewardship</a:t>
            </a:r>
          </a:p>
        </p:txBody>
      </p:sp>
      <p:sp>
        <p:nvSpPr>
          <p:cNvPr id="26" name="TextBox 25">
            <a:extLst>
              <a:ext uri="{FF2B5EF4-FFF2-40B4-BE49-F238E27FC236}">
                <a16:creationId xmlns:a16="http://schemas.microsoft.com/office/drawing/2014/main" id="{C2B50978-DBE9-4042-8B29-7C00F48F2D75}"/>
              </a:ext>
            </a:extLst>
          </p:cNvPr>
          <p:cNvSpPr txBox="1"/>
          <p:nvPr/>
        </p:nvSpPr>
        <p:spPr>
          <a:xfrm>
            <a:off x="7946450" y="6078498"/>
            <a:ext cx="386664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mn-ea"/>
                <a:cs typeface="+mn-cs"/>
              </a:rPr>
              <a:t>……..etc.</a:t>
            </a:r>
          </a:p>
        </p:txBody>
      </p:sp>
      <p:sp>
        <p:nvSpPr>
          <p:cNvPr id="30" name="Line 5">
            <a:extLst>
              <a:ext uri="{FF2B5EF4-FFF2-40B4-BE49-F238E27FC236}">
                <a16:creationId xmlns:a16="http://schemas.microsoft.com/office/drawing/2014/main" id="{7F6E380C-B509-4790-93A9-8AD8FBF99ADC}"/>
              </a:ext>
            </a:extLst>
          </p:cNvPr>
          <p:cNvSpPr>
            <a:spLocks noChangeShapeType="1"/>
          </p:cNvSpPr>
          <p:nvPr/>
        </p:nvSpPr>
        <p:spPr bwMode="auto">
          <a:xfrm flipV="1">
            <a:off x="2" y="1023707"/>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587225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38636"/>
          </a:xfrm>
          <a:prstGeom prst="rect">
            <a:avLst/>
          </a:prstGeom>
          <a:solidFill>
            <a:schemeClr val="tx1"/>
          </a:solidFill>
        </p:spPr>
        <p:txBody>
          <a:bodyPr wrap="square" rtlCol="0">
            <a:spAutoFit/>
          </a:bodyPr>
          <a:lstStyle/>
          <a:p>
            <a:pPr algn="ctr">
              <a:defRPr/>
            </a:pPr>
            <a:r>
              <a:rPr lang="en-US" sz="3550" b="1" dirty="0">
                <a:solidFill>
                  <a:srgbClr val="FFFF00"/>
                </a:solidFill>
                <a:latin typeface="Arial" panose="020B0604020202020204" pitchFamily="34" charset="0"/>
                <a:cs typeface="Arial" panose="020B0604020202020204" pitchFamily="34" charset="0"/>
              </a:rPr>
              <a:t>Safe, Affordable, Accessible Food, Feed, &amp; Fiber</a:t>
            </a:r>
          </a:p>
        </p:txBody>
      </p:sp>
      <p:sp>
        <p:nvSpPr>
          <p:cNvPr id="5" name="TextBox 4"/>
          <p:cNvSpPr txBox="1"/>
          <p:nvPr/>
        </p:nvSpPr>
        <p:spPr>
          <a:xfrm>
            <a:off x="3307222" y="940229"/>
            <a:ext cx="8802169" cy="5170646"/>
          </a:xfrm>
          <a:prstGeom prst="rect">
            <a:avLst/>
          </a:prstGeom>
          <a:noFill/>
        </p:spPr>
        <p:txBody>
          <a:bodyPr wrap="square" rtlCol="0">
            <a:spAutoFit/>
          </a:bodyPr>
          <a:lstStyle/>
          <a:p>
            <a:pPr marL="285750" indent="-285750">
              <a:buFont typeface="Wingdings" panose="05000000000000000000" pitchFamily="2" charset="2"/>
              <a:buChar char="Ø"/>
              <a:defRPr/>
            </a:pPr>
            <a:r>
              <a:rPr lang="en-US" sz="3000" b="1" dirty="0">
                <a:solidFill>
                  <a:srgbClr val="000000">
                    <a:lumMod val="95000"/>
                    <a:lumOff val="5000"/>
                  </a:srgbClr>
                </a:solidFill>
                <a:latin typeface="Calibri" panose="020F0502020204030204"/>
                <a:cs typeface="Arial" panose="020B0604020202020204" pitchFamily="34" charset="0"/>
              </a:rPr>
              <a:t>2.01 million U.S. farms (loss of ~10,000 previous yr )</a:t>
            </a:r>
          </a:p>
          <a:p>
            <a:pPr>
              <a:defRPr/>
            </a:pPr>
            <a:r>
              <a:rPr lang="en-US" sz="3000" b="1" dirty="0">
                <a:solidFill>
                  <a:srgbClr val="000000">
                    <a:lumMod val="95000"/>
                    <a:lumOff val="5000"/>
                  </a:srgbClr>
                </a:solidFill>
                <a:latin typeface="Calibri" panose="020F0502020204030204"/>
                <a:cs typeface="Arial" panose="020B0604020202020204" pitchFamily="34" charset="0"/>
              </a:rPr>
              <a:t> </a:t>
            </a:r>
          </a:p>
          <a:p>
            <a:pPr marL="285750" indent="-285750">
              <a:buFont typeface="Wingdings" panose="05000000000000000000" pitchFamily="2" charset="2"/>
              <a:buChar char="Ø"/>
              <a:defRPr/>
            </a:pPr>
            <a:r>
              <a:rPr lang="en-US" sz="3000" b="1" dirty="0">
                <a:solidFill>
                  <a:srgbClr val="000000">
                    <a:lumMod val="95000"/>
                    <a:lumOff val="5000"/>
                  </a:srgbClr>
                </a:solidFill>
                <a:latin typeface="Calibri" panose="020F0502020204030204"/>
                <a:cs typeface="Arial" panose="020B0604020202020204" pitchFamily="34" charset="0"/>
              </a:rPr>
              <a:t>One farm feeds 166 people a year</a:t>
            </a:r>
          </a:p>
          <a:p>
            <a:pPr marL="285750" indent="-285750">
              <a:buFont typeface="Wingdings" panose="05000000000000000000" pitchFamily="2" charset="2"/>
              <a:buChar char="Ø"/>
              <a:defRPr/>
            </a:pPr>
            <a:endParaRPr lang="en-US" sz="3000" b="1" dirty="0">
              <a:solidFill>
                <a:srgbClr val="000000">
                  <a:lumMod val="95000"/>
                  <a:lumOff val="5000"/>
                </a:srgbClr>
              </a:solidFill>
              <a:latin typeface="Calibri" panose="020F0502020204030204"/>
              <a:cs typeface="Arial" panose="020B0604020202020204" pitchFamily="34" charset="0"/>
            </a:endParaRPr>
          </a:p>
          <a:p>
            <a:pPr marL="285750" indent="-285750">
              <a:buFont typeface="Wingdings" panose="05000000000000000000" pitchFamily="2" charset="2"/>
              <a:buChar char="Ø"/>
              <a:defRPr/>
            </a:pPr>
            <a:r>
              <a:rPr lang="en-US" sz="3000" b="1" dirty="0">
                <a:solidFill>
                  <a:srgbClr val="000000">
                    <a:lumMod val="95000"/>
                    <a:lumOff val="5000"/>
                  </a:srgbClr>
                </a:solidFill>
                <a:latin typeface="Calibri" panose="020F0502020204030204"/>
                <a:cs typeface="Arial" panose="020B0604020202020204" pitchFamily="34" charset="0"/>
              </a:rPr>
              <a:t>86% U.S. ag products – family farms</a:t>
            </a:r>
          </a:p>
          <a:p>
            <a:pPr marL="285750" indent="-285750">
              <a:buFont typeface="Wingdings" panose="05000000000000000000" pitchFamily="2" charset="2"/>
              <a:buChar char="Ø"/>
              <a:defRPr/>
            </a:pPr>
            <a:endParaRPr lang="en-US" sz="3000" b="1" dirty="0">
              <a:solidFill>
                <a:srgbClr val="000000">
                  <a:lumMod val="95000"/>
                  <a:lumOff val="5000"/>
                </a:srgbClr>
              </a:solidFill>
              <a:latin typeface="Calibri" panose="020F0502020204030204"/>
              <a:cs typeface="Arial" panose="020B0604020202020204" pitchFamily="34" charset="0"/>
            </a:endParaRPr>
          </a:p>
          <a:p>
            <a:pPr marL="285750" indent="-285750">
              <a:buFont typeface="Wingdings" panose="05000000000000000000" pitchFamily="2" charset="2"/>
              <a:buChar char="Ø"/>
              <a:defRPr/>
            </a:pPr>
            <a:r>
              <a:rPr lang="en-US" sz="3000" b="1" dirty="0">
                <a:solidFill>
                  <a:srgbClr val="000000">
                    <a:lumMod val="95000"/>
                    <a:lumOff val="5000"/>
                  </a:srgbClr>
                </a:solidFill>
                <a:latin typeface="Calibri" panose="020F0502020204030204"/>
                <a:cs typeface="Arial" panose="020B0604020202020204" pitchFamily="34" charset="0"/>
              </a:rPr>
              <a:t>Current population 8.0 billion</a:t>
            </a:r>
          </a:p>
          <a:p>
            <a:pPr marL="285750" indent="-285750">
              <a:buFont typeface="Wingdings" panose="05000000000000000000" pitchFamily="2" charset="2"/>
              <a:buChar char="Ø"/>
              <a:defRPr/>
            </a:pPr>
            <a:endParaRPr lang="en-US" sz="3000" b="1" dirty="0">
              <a:solidFill>
                <a:srgbClr val="000000">
                  <a:lumMod val="95000"/>
                  <a:lumOff val="5000"/>
                </a:srgbClr>
              </a:solidFill>
              <a:latin typeface="Calibri" panose="020F0502020204030204"/>
              <a:cs typeface="Arial" panose="020B0604020202020204" pitchFamily="34" charset="0"/>
            </a:endParaRPr>
          </a:p>
          <a:p>
            <a:pPr marL="285750" indent="-285750">
              <a:buFont typeface="Wingdings" panose="05000000000000000000" pitchFamily="2" charset="2"/>
              <a:buChar char="Ø"/>
              <a:defRPr/>
            </a:pPr>
            <a:r>
              <a:rPr lang="en-US" sz="3000" b="1" dirty="0">
                <a:solidFill>
                  <a:srgbClr val="000000">
                    <a:lumMod val="95000"/>
                    <a:lumOff val="5000"/>
                  </a:srgbClr>
                </a:solidFill>
                <a:latin typeface="Calibri" panose="020F0502020204030204"/>
                <a:cs typeface="Arial" panose="020B0604020202020204" pitchFamily="34" charset="0"/>
              </a:rPr>
              <a:t>2050 population= 9.7 billion</a:t>
            </a:r>
          </a:p>
          <a:p>
            <a:pPr marL="285750" indent="-285750">
              <a:buFont typeface="Wingdings" panose="05000000000000000000" pitchFamily="2" charset="2"/>
              <a:buChar char="Ø"/>
              <a:defRPr/>
            </a:pPr>
            <a:endParaRPr lang="en-US" sz="3000" b="1" dirty="0">
              <a:solidFill>
                <a:srgbClr val="000000">
                  <a:lumMod val="95000"/>
                  <a:lumOff val="5000"/>
                </a:srgbClr>
              </a:solidFill>
              <a:latin typeface="Calibri" panose="020F0502020204030204"/>
              <a:cs typeface="Arial" panose="020B0604020202020204" pitchFamily="34" charset="0"/>
            </a:endParaRPr>
          </a:p>
          <a:p>
            <a:pPr marL="285750" indent="-285750">
              <a:buFont typeface="Wingdings" panose="05000000000000000000" pitchFamily="2" charset="2"/>
              <a:buChar char="Ø"/>
              <a:defRPr/>
            </a:pPr>
            <a:r>
              <a:rPr lang="en-US" sz="3000" b="1" dirty="0">
                <a:solidFill>
                  <a:srgbClr val="000000">
                    <a:lumMod val="95000"/>
                    <a:lumOff val="5000"/>
                  </a:srgbClr>
                </a:solidFill>
                <a:latin typeface="Calibri" panose="020F0502020204030204"/>
                <a:cs typeface="Arial" panose="020B0604020202020204" pitchFamily="34" charset="0"/>
              </a:rPr>
              <a:t>70% more food produced in 2050</a:t>
            </a:r>
          </a:p>
        </p:txBody>
      </p:sp>
      <p:pic>
        <p:nvPicPr>
          <p:cNvPr id="7" name="Picture 2" descr="Image result for photo the wor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6275" y="806257"/>
            <a:ext cx="2438400" cy="23695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8562" y="6488668"/>
            <a:ext cx="5310629" cy="369332"/>
          </a:xfrm>
          <a:prstGeom prst="rect">
            <a:avLst/>
          </a:prstGeom>
          <a:noFill/>
        </p:spPr>
        <p:txBody>
          <a:bodyPr wrap="square" rtlCol="0">
            <a:spAutoFit/>
          </a:bodyPr>
          <a:lstStyle/>
          <a:p>
            <a:pPr>
              <a:defRPr/>
            </a:pPr>
            <a:r>
              <a:rPr lang="en-US" dirty="0">
                <a:solidFill>
                  <a:prstClr val="black"/>
                </a:solidFill>
                <a:latin typeface="Calibri" panose="020F0502020204030204"/>
              </a:rPr>
              <a:t>*Info obtained from farm bureau/USDA web site 2022.</a:t>
            </a:r>
          </a:p>
        </p:txBody>
      </p:sp>
      <p:pic>
        <p:nvPicPr>
          <p:cNvPr id="57346" name="Picture 2" descr="See the source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3671" y="3343397"/>
            <a:ext cx="2515643" cy="255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038135"/>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B150A9F-6ED2-48FA-A26E-739B0229A375}"/>
              </a:ext>
            </a:extLst>
          </p:cNvPr>
          <p:cNvGraphicFramePr>
            <a:graphicFrameLocks noGrp="1"/>
          </p:cNvGraphicFramePr>
          <p:nvPr>
            <p:extLst>
              <p:ext uri="{D42A27DB-BD31-4B8C-83A1-F6EECF244321}">
                <p14:modId xmlns:p14="http://schemas.microsoft.com/office/powerpoint/2010/main" val="1135527585"/>
              </p:ext>
            </p:extLst>
          </p:nvPr>
        </p:nvGraphicFramePr>
        <p:xfrm>
          <a:off x="138530" y="928475"/>
          <a:ext cx="8825351" cy="4808274"/>
        </p:xfrm>
        <a:graphic>
          <a:graphicData uri="http://schemas.openxmlformats.org/drawingml/2006/table">
            <a:tbl>
              <a:tblPr/>
              <a:tblGrid>
                <a:gridCol w="5509496">
                  <a:extLst>
                    <a:ext uri="{9D8B030D-6E8A-4147-A177-3AD203B41FA5}">
                      <a16:colId xmlns:a16="http://schemas.microsoft.com/office/drawing/2014/main" val="484308065"/>
                    </a:ext>
                  </a:extLst>
                </a:gridCol>
                <a:gridCol w="3315855">
                  <a:extLst>
                    <a:ext uri="{9D8B030D-6E8A-4147-A177-3AD203B41FA5}">
                      <a16:colId xmlns:a16="http://schemas.microsoft.com/office/drawing/2014/main" val="2001834885"/>
                    </a:ext>
                  </a:extLst>
                </a:gridCol>
              </a:tblGrid>
              <a:tr h="693296">
                <a:tc>
                  <a:txBody>
                    <a:bodyPr/>
                    <a:lstStyle/>
                    <a:p>
                      <a:pPr algn="ctr"/>
                      <a:r>
                        <a:rPr lang="en-US" sz="2500" b="1" dirty="0">
                          <a:solidFill>
                            <a:srgbClr val="000000"/>
                          </a:solidFill>
                          <a:effectLst/>
                          <a:latin typeface="Calibri" panose="020F0502020204030204" pitchFamily="34" charset="0"/>
                        </a:rPr>
                        <a:t>Farmland lost since 1959</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tc>
                  <a:txBody>
                    <a:bodyPr/>
                    <a:lstStyle/>
                    <a:p>
                      <a:pPr algn="ctr"/>
                      <a:r>
                        <a:rPr lang="en-US" sz="2500" dirty="0">
                          <a:solidFill>
                            <a:srgbClr val="000000"/>
                          </a:solidFill>
                          <a:effectLst/>
                          <a:latin typeface="Calibri" panose="020F0502020204030204" pitchFamily="34" charset="0"/>
                        </a:rPr>
                        <a:t>289,258,000 acres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extLst>
                  <a:ext uri="{0D108BD9-81ED-4DB2-BD59-A6C34878D82A}">
                    <a16:rowId xmlns:a16="http://schemas.microsoft.com/office/drawing/2014/main" val="1817741494"/>
                  </a:ext>
                </a:extLst>
              </a:tr>
              <a:tr h="661570">
                <a:tc>
                  <a:txBody>
                    <a:bodyPr/>
                    <a:lstStyle/>
                    <a:p>
                      <a:pPr algn="ctr"/>
                      <a:r>
                        <a:rPr lang="en-US" sz="2500" b="1" dirty="0">
                          <a:solidFill>
                            <a:srgbClr val="000000"/>
                          </a:solidFill>
                          <a:effectLst/>
                          <a:latin typeface="Calibri" panose="020F0502020204030204" pitchFamily="34" charset="0"/>
                        </a:rPr>
                        <a:t>Farmland lost in last 10 years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tc>
                  <a:txBody>
                    <a:bodyPr/>
                    <a:lstStyle/>
                    <a:p>
                      <a:pPr algn="ctr"/>
                      <a:r>
                        <a:rPr lang="en-US" sz="2500" dirty="0">
                          <a:solidFill>
                            <a:srgbClr val="000000"/>
                          </a:solidFill>
                          <a:effectLst/>
                          <a:latin typeface="Calibri" panose="020F0502020204030204" pitchFamily="34" charset="0"/>
                        </a:rPr>
                        <a:t>  21,200,000 acres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extLst>
                  <a:ext uri="{0D108BD9-81ED-4DB2-BD59-A6C34878D82A}">
                    <a16:rowId xmlns:a16="http://schemas.microsoft.com/office/drawing/2014/main" val="2090439406"/>
                  </a:ext>
                </a:extLst>
              </a:tr>
              <a:tr h="708825">
                <a:tc>
                  <a:txBody>
                    <a:bodyPr/>
                    <a:lstStyle/>
                    <a:p>
                      <a:pPr algn="ctr"/>
                      <a:r>
                        <a:rPr lang="en-US" sz="2500" b="1" dirty="0">
                          <a:solidFill>
                            <a:srgbClr val="000000"/>
                          </a:solidFill>
                          <a:effectLst/>
                          <a:latin typeface="Calibri" panose="020F0502020204030204" pitchFamily="34" charset="0"/>
                        </a:rPr>
                        <a:t>Farmland lost in last 5 years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tc>
                  <a:txBody>
                    <a:bodyPr/>
                    <a:lstStyle/>
                    <a:p>
                      <a:pPr algn="ctr"/>
                      <a:r>
                        <a:rPr lang="en-US" sz="2500" dirty="0">
                          <a:solidFill>
                            <a:srgbClr val="000000"/>
                          </a:solidFill>
                          <a:effectLst/>
                          <a:latin typeface="Calibri" panose="020F0502020204030204" pitchFamily="34" charset="0"/>
                        </a:rPr>
                        <a:t>     6,970,000 acres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extLst>
                  <a:ext uri="{0D108BD9-81ED-4DB2-BD59-A6C34878D82A}">
                    <a16:rowId xmlns:a16="http://schemas.microsoft.com/office/drawing/2014/main" val="3798632090"/>
                  </a:ext>
                </a:extLst>
              </a:tr>
              <a:tr h="737177">
                <a:tc>
                  <a:txBody>
                    <a:bodyPr/>
                    <a:lstStyle/>
                    <a:p>
                      <a:pPr algn="ctr"/>
                      <a:r>
                        <a:rPr lang="en-US" sz="2500" b="1" dirty="0">
                          <a:solidFill>
                            <a:srgbClr val="000000"/>
                          </a:solidFill>
                          <a:effectLst/>
                          <a:latin typeface="Calibri" panose="020F0502020204030204" pitchFamily="34" charset="0"/>
                        </a:rPr>
                        <a:t>Farmland lost in last 1 year</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tc>
                  <a:txBody>
                    <a:bodyPr/>
                    <a:lstStyle/>
                    <a:p>
                      <a:pPr algn="ctr"/>
                      <a:r>
                        <a:rPr lang="en-US" sz="2500" dirty="0">
                          <a:solidFill>
                            <a:srgbClr val="000000"/>
                          </a:solidFill>
                          <a:effectLst/>
                          <a:latin typeface="Calibri" panose="020F0502020204030204" pitchFamily="34" charset="0"/>
                        </a:rPr>
                        <a:t>     1,900,000 acres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extLst>
                  <a:ext uri="{0D108BD9-81ED-4DB2-BD59-A6C34878D82A}">
                    <a16:rowId xmlns:a16="http://schemas.microsoft.com/office/drawing/2014/main" val="897714261"/>
                  </a:ext>
                </a:extLst>
              </a:tr>
              <a:tr h="708824">
                <a:tc>
                  <a:txBody>
                    <a:bodyPr/>
                    <a:lstStyle/>
                    <a:p>
                      <a:pPr algn="ctr"/>
                      <a:r>
                        <a:rPr lang="en-US" sz="2500" b="1" dirty="0">
                          <a:solidFill>
                            <a:srgbClr val="000000"/>
                          </a:solidFill>
                          <a:effectLst/>
                          <a:latin typeface="Calibri" panose="020F0502020204030204" pitchFamily="34" charset="0"/>
                        </a:rPr>
                        <a:t>Farmland lost per hour over last 10 years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tc>
                  <a:txBody>
                    <a:bodyPr/>
                    <a:lstStyle/>
                    <a:p>
                      <a:pPr algn="ctr"/>
                      <a:r>
                        <a:rPr lang="en-US" sz="2500" dirty="0">
                          <a:solidFill>
                            <a:srgbClr val="000000"/>
                          </a:solidFill>
                          <a:effectLst/>
                          <a:latin typeface="Calibri" panose="020F0502020204030204" pitchFamily="34" charset="0"/>
                        </a:rPr>
                        <a:t>                242 acres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extLst>
                  <a:ext uri="{0D108BD9-81ED-4DB2-BD59-A6C34878D82A}">
                    <a16:rowId xmlns:a16="http://schemas.microsoft.com/office/drawing/2014/main" val="3217391542"/>
                  </a:ext>
                </a:extLst>
              </a:tr>
              <a:tr h="680471">
                <a:tc>
                  <a:txBody>
                    <a:bodyPr/>
                    <a:lstStyle/>
                    <a:p>
                      <a:pPr algn="ctr"/>
                      <a:r>
                        <a:rPr lang="en-US" sz="2500" b="1" dirty="0">
                          <a:solidFill>
                            <a:srgbClr val="000000"/>
                          </a:solidFill>
                          <a:effectLst/>
                          <a:latin typeface="Calibri" panose="020F0502020204030204" pitchFamily="34" charset="0"/>
                        </a:rPr>
                        <a:t>Farmland lost per hour over last 5 years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tc>
                  <a:txBody>
                    <a:bodyPr/>
                    <a:lstStyle/>
                    <a:p>
                      <a:pPr algn="ctr"/>
                      <a:r>
                        <a:rPr lang="en-US" sz="2500" dirty="0">
                          <a:solidFill>
                            <a:srgbClr val="000000"/>
                          </a:solidFill>
                          <a:effectLst/>
                          <a:latin typeface="Calibri" panose="020F0502020204030204" pitchFamily="34" charset="0"/>
                        </a:rPr>
                        <a:t>                 159 acres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extLst>
                  <a:ext uri="{0D108BD9-81ED-4DB2-BD59-A6C34878D82A}">
                    <a16:rowId xmlns:a16="http://schemas.microsoft.com/office/drawing/2014/main" val="1739917037"/>
                  </a:ext>
                </a:extLst>
              </a:tr>
              <a:tr h="618111">
                <a:tc>
                  <a:txBody>
                    <a:bodyPr/>
                    <a:lstStyle/>
                    <a:p>
                      <a:pPr algn="ctr"/>
                      <a:r>
                        <a:rPr lang="en-US" sz="2500" b="1" dirty="0">
                          <a:solidFill>
                            <a:srgbClr val="000000"/>
                          </a:solidFill>
                          <a:effectLst/>
                          <a:latin typeface="Calibri" panose="020F0502020204030204" pitchFamily="34" charset="0"/>
                        </a:rPr>
                        <a:t>Farmland lost per hour over last 1 year</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tc>
                  <a:txBody>
                    <a:bodyPr/>
                    <a:lstStyle/>
                    <a:p>
                      <a:pPr algn="ctr"/>
                      <a:r>
                        <a:rPr lang="en-US" sz="2500" dirty="0">
                          <a:solidFill>
                            <a:srgbClr val="000000"/>
                          </a:solidFill>
                          <a:effectLst/>
                          <a:latin typeface="Calibri" panose="020F0502020204030204" pitchFamily="34" charset="0"/>
                        </a:rPr>
                        <a:t>                 217 acres</a:t>
                      </a:r>
                      <a:endParaRPr lang="en-US" sz="2500" dirty="0">
                        <a:effectLst/>
                        <a:latin typeface="Calibri" panose="020F0502020204030204" pitchFamily="34" charset="0"/>
                      </a:endParaRPr>
                    </a:p>
                  </a:txBody>
                  <a:tcPr marL="68580" marR="68580" marT="0" marB="0" anchor="b">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solidFill>
                      <a:srgbClr val="FFFFCC"/>
                    </a:solidFill>
                  </a:tcPr>
                </a:tc>
                <a:extLst>
                  <a:ext uri="{0D108BD9-81ED-4DB2-BD59-A6C34878D82A}">
                    <a16:rowId xmlns:a16="http://schemas.microsoft.com/office/drawing/2014/main" val="2392907482"/>
                  </a:ext>
                </a:extLst>
              </a:tr>
            </a:tbl>
          </a:graphicData>
        </a:graphic>
      </p:graphicFrame>
      <p:pic>
        <p:nvPicPr>
          <p:cNvPr id="6" name="Picture 5">
            <a:extLst>
              <a:ext uri="{FF2B5EF4-FFF2-40B4-BE49-F238E27FC236}">
                <a16:creationId xmlns:a16="http://schemas.microsoft.com/office/drawing/2014/main" id="{8272E30E-1212-4DD5-A6F5-E58B86AB1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86317" y="2626938"/>
            <a:ext cx="2960620" cy="1823787"/>
          </a:xfrm>
          <a:prstGeom prst="rect">
            <a:avLst/>
          </a:prstGeom>
        </p:spPr>
      </p:pic>
      <p:pic>
        <p:nvPicPr>
          <p:cNvPr id="7" name="Picture 4" descr="https://attachments.office.net/owa/stanley%40uga.edu/service.svc/s/GetAttachmentThumbnail?id=AQMkAGQ1ZTZjOTcwLWZkYzktNDBjZC05YTdjLWExZTQwNmU4ZjAwAQBGAAADSp28%2BGgvY06W7XoU40LHrQcA8rL3%2FFX2mU2bq%2By8ymFB1AAAAgNCAAAAOXjwb5RklEO78G76jI0rvQAFD6v1jQAAAAESABAAGMkZLS4YyEWOtOYVSFpKjw%3D%3D&amp;thumbnailType=2&amp;token=eyJhbGciOiJSUzI1NiIsImtpZCI6IkZBRDY1NDI2MkM2QUYyOTYxQUExRThDQUI3OEZGMUIyNzBFNzA3RTkiLCJ0eXAiOiJKV1QiLCJ4NXQiOiItdFpVSml4cThwWWFvZWpLdDRfeHNuRG5CLWsifQ.eyJvcmlnaW4iOiJodHRwczovL291dGxvb2sub2ZmaWNlLmNvbSIsInVjIjoiOWFjYTJkNTdmMDdhNDE5Yjg4NTQ5MmZmOGViNTRmYjYiLCJzaWduaW5fc3RhdGUiOiJbXCJrbXNpXCJdIiwidmVyIjoiRXhjaGFuZ2UuQ2FsbGJhY2suVjEiLCJhcHBjdHhzZW5kZXIiOiJPd2FEb3dubG9hZEBhODIxNmMxZS00ZDYzLTQzNTItOGMzYi01MGZhMWYxNDc1YjEiLCJpc3NyaW5nIjoiV1ciLCJhcHBjdHgiOiJ7XCJtc2V4Y2hwcm90XCI6XCJvd2FcIixcInB1aWRcIjpcIjExNTM3NjU5MzE2ODU0NjY5NDFcIixcInNjb3BlXCI6XCJPd2FEb3dubG9hZFwiLFwib2lkXCI6XCI2MDhiMDJjNS0yNmRmLTRkMWEtODA0Ny1iOGQ2MTU2NDJmYmRcIixcInByaW1hcnlzaWRcIjpcIlMtMS01LTIxLTI1MzAwNTYwNDEtNDA5MjUyNzgyMi0xMTI4NzA5ODkzLTU0OTQxNTBcIn0iLCJuYmYiOjE2NDA3OTI2MTIsImV4cCI6MTY0MDc5MzIxMiwiaXNzIjoiMDAwMDAwMDItMDAwMC0wZmYxLWNlMDAtMDAwMDAwMDAwMDAwQGE4MjE2YzFlLTRkNjMtNDM1Mi04YzNiLTUwZmExZjE0NzViMSIsImF1ZCI6IjAwMDAwMDAyLTAwMDAtMGZmMS1jZTAwLTAwMDAwMDAwMDAwMC9hdHRhY2htZW50cy5vZmZpY2UubmV0QGE4MjE2YzFlLTRkNjMtNDM1Mi04YzNiLTUwZmExZjE0NzViMSIsImhhcHAiOiJvd2EifQ.ZqPF4u8G2JOSSUxM9wz_6K_2egFyqbWDRyaozvbMXpMi67PGVq_ePGsk3Jm_3vlgGQw6GoPCFITP0elje1W8WITzsXHLY6Yd9Ccm4yq0kj7kLGyUWlu79frsAZchQ6y3hNyaGd9P9Z8c9G6TvPGa_X7gl7Q4tXRi_p6LGA90VPYwOtciK57NwJQyZxwped1H9jCzItKlMhZBxwayofeQTDnUOHqy1AjFbwG21PgnYpTeK38QWdU7F3eY6rQrj_jDek0TRSRHEFOp7iTJAkjekHJ2rxOTUjudwB4ARmlesPIesiSePOwBQnDxSSGaCyCySVFSRAg2TrF5UGu0dJi6Dg&amp;X-OWA-CANARY=6EeJACMuf0KJ_Jt2_OM8aHC4BgviytkY8aEZQZSetkMzyO8LNLeOuWN-Gycjo-GIHyalB3Wrsv8.&amp;owa=outlook.office.com&amp;scriptVer=20211206021.07&amp;animation=true">
            <a:extLst>
              <a:ext uri="{FF2B5EF4-FFF2-40B4-BE49-F238E27FC236}">
                <a16:creationId xmlns:a16="http://schemas.microsoft.com/office/drawing/2014/main" id="{BFA62DC1-56C8-4EAC-9B6C-8D579D8C96F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092850" y="323165"/>
            <a:ext cx="2960620" cy="199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E5BC33-2DA9-4C94-942F-44FDC0EAEB2F}"/>
              </a:ext>
            </a:extLst>
          </p:cNvPr>
          <p:cNvSpPr txBox="1"/>
          <p:nvPr/>
        </p:nvSpPr>
        <p:spPr>
          <a:xfrm>
            <a:off x="0" y="0"/>
            <a:ext cx="8963881" cy="646331"/>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Loss of U.S. Farm Land is Alarming</a:t>
            </a:r>
          </a:p>
        </p:txBody>
      </p:sp>
      <p:pic>
        <p:nvPicPr>
          <p:cNvPr id="9" name="Picture 2" descr="https://attachments.office.net/owa/stanley%40uga.edu/service.svc/s/GetAttachmentThumbnail?id=AQMkAGQ1ZTZjOTcwLWZkYzktNDBjZC05YTdjLWExZTQwNmU4ZjAwAQBGAAADSp28%2BGgvY06W7XoU40LHrQcA8rL3%2FFX2mU2bq%2By8ymFB1AAAAgNCAAAAOXjwb5RklEO78G76jI0rvQAFD6v1jwAAAAESABAAJ2XaDD7A%2F0WtERUDH0DYEQ%3D%3D&amp;thumbnailType=2&amp;token=eyJhbGciOiJSUzI1NiIsImtpZCI6IkZBRDY1NDI2MkM2QUYyOTYxQUExRThDQUI3OEZGMUIyNzBFNzA3RTkiLCJ0eXAiOiJKV1QiLCJ4NXQiOiItdFpVSml4cThwWWFvZWpLdDRfeHNuRG5CLWsifQ.eyJvcmlnaW4iOiJodHRwczovL291dGxvb2sub2ZmaWNlLmNvbSIsInVjIjoiOWFjYTJkNTdmMDdhNDE5Yjg4NTQ5MmZmOGViNTRmYjYiLCJzaWduaW5fc3RhdGUiOiJbXCJrbXNpXCJdIiwidmVyIjoiRXhjaGFuZ2UuQ2FsbGJhY2suVjEiLCJhcHBjdHhzZW5kZXIiOiJPd2FEb3dubG9hZEBhODIxNmMxZS00ZDYzLTQzNTItOGMzYi01MGZhMWYxNDc1YjEiLCJpc3NyaW5nIjoiV1ciLCJhcHBjdHgiOiJ7XCJtc2V4Y2hwcm90XCI6XCJvd2FcIixcInB1aWRcIjpcIjExNTM3NjU5MzE2ODU0NjY5NDFcIixcInNjb3BlXCI6XCJPd2FEb3dubG9hZFwiLFwib2lkXCI6XCI2MDhiMDJjNS0yNmRmLTRkMWEtODA0Ny1iOGQ2MTU2NDJmYmRcIixcInByaW1hcnlzaWRcIjpcIlMtMS01LTIxLTI1MzAwNTYwNDEtNDA5MjUyNzgyMi0xMTI4NzA5ODkzLTU0OTQxNTBcIn0iLCJuYmYiOjE2NDA3OTIzNjMsImV4cCI6MTY0MDc5Mjk2MywiaXNzIjoiMDAwMDAwMDItMDAwMC0wZmYxLWNlMDAtMDAwMDAwMDAwMDAwQGE4MjE2YzFlLTRkNjMtNDM1Mi04YzNiLTUwZmExZjE0NzViMSIsImF1ZCI6IjAwMDAwMDAyLTAwMDAtMGZmMS1jZTAwLTAwMDAwMDAwMDAwMC9hdHRhY2htZW50cy5vZmZpY2UubmV0QGE4MjE2YzFlLTRkNjMtNDM1Mi04YzNiLTUwZmExZjE0NzViMSIsImhhcHAiOiJvd2EifQ.kmvEmScjYRiwkpd_1bmn0_ONEpRbEkNJShvew-9KCOd7R-WFQJDnxPmham3yQ_1N6rKLJsNsykWRBt0vUGO-4qQquUz1yZpM9oIF-hrQODoyHeSMBllwYevJjRZNBaYlAMijAUvglfzhOoTzNyEEO5JhoMDm9IFezPZpkCs0TFzo0QuRoKZ9Tt5dsGd1YcPnAMd4Sdbmos359OUlT5pBpJqdXhnx3Ny28d1xt24-NeaB8xA2g5m0x-u6IkTLarVXIJUrBRhP9HJTtk4GG1BRNGy5J2HoXRWGM7wPnKH417GiJ8EqqjJNR95ovH7yuR74XNBh4J53iADkOHuqNvSG5A&amp;X-OWA-CANARY=Z4qqMlXwe0mOC10jeUtyQxCWx37hytkYPS6lSVO6s3bMtN-Atwm7G_PcCFLjMGPD0PO41JancQ4.&amp;owa=outlook.office.com&amp;scriptVer=20211206021.07&amp;animation=true">
            <a:extLst>
              <a:ext uri="{FF2B5EF4-FFF2-40B4-BE49-F238E27FC236}">
                <a16:creationId xmlns:a16="http://schemas.microsoft.com/office/drawing/2014/main" id="{AC271809-E3E8-4881-AD36-45ED70EDFBB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102102" y="4764063"/>
            <a:ext cx="2951368" cy="19904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8CB334D-5DC3-40A7-A860-9286DC36E4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8530" y="6018892"/>
            <a:ext cx="2613891" cy="453463"/>
          </a:xfrm>
          <a:prstGeom prst="rect">
            <a:avLst/>
          </a:prstGeom>
        </p:spPr>
      </p:pic>
      <p:pic>
        <p:nvPicPr>
          <p:cNvPr id="14" name="Picture 13">
            <a:extLst>
              <a:ext uri="{FF2B5EF4-FFF2-40B4-BE49-F238E27FC236}">
                <a16:creationId xmlns:a16="http://schemas.microsoft.com/office/drawing/2014/main" id="{A7824AF7-E625-42A4-8E4F-1330D32B70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8996" y="6375385"/>
            <a:ext cx="2424895" cy="379114"/>
          </a:xfrm>
          <a:prstGeom prst="rect">
            <a:avLst/>
          </a:prstGeom>
        </p:spPr>
      </p:pic>
      <p:sp>
        <p:nvSpPr>
          <p:cNvPr id="2" name="Rectangle 1">
            <a:extLst>
              <a:ext uri="{FF2B5EF4-FFF2-40B4-BE49-F238E27FC236}">
                <a16:creationId xmlns:a16="http://schemas.microsoft.com/office/drawing/2014/main" id="{77474061-F0E8-4094-BE9C-C0EF93678674}"/>
              </a:ext>
            </a:extLst>
          </p:cNvPr>
          <p:cNvSpPr/>
          <p:nvPr/>
        </p:nvSpPr>
        <p:spPr>
          <a:xfrm>
            <a:off x="188996" y="5263625"/>
            <a:ext cx="8749096" cy="498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6220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3042" name="Picture 2" descr="D:\Photo's\Culpepper Farm\farm 0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0743" y="972794"/>
            <a:ext cx="5124195" cy="443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ASC2018\UPW Logo\UPW Logo_3up.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6657" y="6084634"/>
            <a:ext cx="9144000" cy="6971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3233" y="2004531"/>
            <a:ext cx="5443896" cy="2400657"/>
          </a:xfrm>
          <a:prstGeom prst="rect">
            <a:avLst/>
          </a:prstGeom>
          <a:noFill/>
        </p:spPr>
        <p:txBody>
          <a:bodyPr wrap="square" rtlCol="0">
            <a:spAutoFit/>
          </a:bodyPr>
          <a:lstStyle/>
          <a:p>
            <a:pPr marL="285750" indent="-285750">
              <a:buFont typeface="Wingdings" panose="05000000000000000000" pitchFamily="2" charset="2"/>
              <a:buChar char="Ø"/>
              <a:defRPr/>
            </a:pPr>
            <a:r>
              <a:rPr lang="en-US" sz="3000" b="1" dirty="0">
                <a:solidFill>
                  <a:srgbClr val="000000">
                    <a:lumMod val="95000"/>
                    <a:lumOff val="5000"/>
                  </a:srgbClr>
                </a:solidFill>
                <a:latin typeface="Arial"/>
                <a:cs typeface="Arial" panose="020B0604020202020204" pitchFamily="34" charset="0"/>
              </a:rPr>
              <a:t>Availability of economically effective pesticides </a:t>
            </a:r>
            <a:r>
              <a:rPr lang="en-US" sz="3000" b="1" u="sng" dirty="0">
                <a:solidFill>
                  <a:srgbClr val="000000">
                    <a:lumMod val="95000"/>
                    <a:lumOff val="5000"/>
                  </a:srgbClr>
                </a:solidFill>
                <a:latin typeface="Arial"/>
                <a:cs typeface="Arial" panose="020B0604020202020204" pitchFamily="34" charset="0"/>
              </a:rPr>
              <a:t>with practical use patterns</a:t>
            </a:r>
            <a:r>
              <a:rPr lang="en-US" sz="3000" b="1" dirty="0">
                <a:solidFill>
                  <a:srgbClr val="000000">
                    <a:lumMod val="95000"/>
                    <a:lumOff val="5000"/>
                  </a:srgbClr>
                </a:solidFill>
                <a:latin typeface="Arial"/>
                <a:cs typeface="Arial" panose="020B0604020202020204" pitchFamily="34" charset="0"/>
              </a:rPr>
              <a:t> are essential</a:t>
            </a:r>
          </a:p>
          <a:p>
            <a:pPr marL="285750" indent="-285750">
              <a:buFont typeface="Wingdings" panose="05000000000000000000" pitchFamily="2" charset="2"/>
              <a:buChar char="Ø"/>
              <a:defRPr/>
            </a:pPr>
            <a:endParaRPr lang="en-US" sz="3000" b="1" dirty="0">
              <a:solidFill>
                <a:srgbClr val="000000">
                  <a:lumMod val="95000"/>
                  <a:lumOff val="5000"/>
                </a:srgbClr>
              </a:solidFill>
              <a:latin typeface="Arial"/>
              <a:cs typeface="Arial" panose="020B0604020202020204" pitchFamily="34" charset="0"/>
            </a:endParaRPr>
          </a:p>
        </p:txBody>
      </p:sp>
      <p:sp>
        <p:nvSpPr>
          <p:cNvPr id="7" name="TextBox 6">
            <a:extLst>
              <a:ext uri="{FF2B5EF4-FFF2-40B4-BE49-F238E27FC236}">
                <a16:creationId xmlns:a16="http://schemas.microsoft.com/office/drawing/2014/main" id="{248CB52E-DC2D-44EF-A2F7-CFE970C4466D}"/>
              </a:ext>
            </a:extLst>
          </p:cNvPr>
          <p:cNvSpPr txBox="1"/>
          <p:nvPr/>
        </p:nvSpPr>
        <p:spPr>
          <a:xfrm>
            <a:off x="0" y="0"/>
            <a:ext cx="12192000" cy="677108"/>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Safe, Affordable, Accessible Food, Feed, &amp; Fiber</a:t>
            </a:r>
          </a:p>
        </p:txBody>
      </p:sp>
    </p:spTree>
    <p:extLst>
      <p:ext uri="{BB962C8B-B14F-4D97-AF65-F5344CB8AC3E}">
        <p14:creationId xmlns:p14="http://schemas.microsoft.com/office/powerpoint/2010/main" val="2530766106"/>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7EE72-DAFE-456B-94FE-B0B4F628B7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8106" y="817229"/>
            <a:ext cx="3633932" cy="4845243"/>
          </a:xfrm>
          <a:prstGeom prst="rect">
            <a:avLst/>
          </a:prstGeom>
        </p:spPr>
      </p:pic>
      <p:pic>
        <p:nvPicPr>
          <p:cNvPr id="5" name="Picture 4">
            <a:extLst>
              <a:ext uri="{FF2B5EF4-FFF2-40B4-BE49-F238E27FC236}">
                <a16:creationId xmlns:a16="http://schemas.microsoft.com/office/drawing/2014/main" id="{200C978A-3F29-4C8F-89A5-EB1B243353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5490" y="817230"/>
            <a:ext cx="3260436" cy="4845243"/>
          </a:xfrm>
          <a:prstGeom prst="rect">
            <a:avLst/>
          </a:prstGeom>
        </p:spPr>
      </p:pic>
      <p:pic>
        <p:nvPicPr>
          <p:cNvPr id="6" name="Picture 5">
            <a:extLst>
              <a:ext uri="{FF2B5EF4-FFF2-40B4-BE49-F238E27FC236}">
                <a16:creationId xmlns:a16="http://schemas.microsoft.com/office/drawing/2014/main" id="{565B74CB-3C14-4391-99AF-8E07FD173B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4218" y="817228"/>
            <a:ext cx="3633932" cy="4845243"/>
          </a:xfrm>
          <a:prstGeom prst="rect">
            <a:avLst/>
          </a:prstGeom>
        </p:spPr>
      </p:pic>
      <p:sp>
        <p:nvSpPr>
          <p:cNvPr id="7" name="Title 1">
            <a:extLst>
              <a:ext uri="{FF2B5EF4-FFF2-40B4-BE49-F238E27FC236}">
                <a16:creationId xmlns:a16="http://schemas.microsoft.com/office/drawing/2014/main" id="{CB9FE683-132C-43E4-B888-6FC4F79C659A}"/>
              </a:ext>
            </a:extLst>
          </p:cNvPr>
          <p:cNvSpPr txBox="1">
            <a:spLocks/>
          </p:cNvSpPr>
          <p:nvPr/>
        </p:nvSpPr>
        <p:spPr>
          <a:xfrm>
            <a:off x="0" y="-20108"/>
            <a:ext cx="12097593" cy="765206"/>
          </a:xfrm>
          <a:prstGeom prst="rect">
            <a:avLst/>
          </a:prstGeom>
          <a:noFill/>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4000" b="1" dirty="0">
                <a:solidFill>
                  <a:srgbClr val="FFFF00"/>
                </a:solidFill>
                <a:latin typeface="Arial" panose="020B0604020202020204" pitchFamily="34" charset="0"/>
                <a:cs typeface="Arial" panose="020B0604020202020204" pitchFamily="34" charset="0"/>
              </a:rPr>
              <a:t>Managing Weeds in Squash With or Without Herbicides*</a:t>
            </a:r>
          </a:p>
        </p:txBody>
      </p:sp>
      <p:sp>
        <p:nvSpPr>
          <p:cNvPr id="8" name="Rectangle 7">
            <a:extLst>
              <a:ext uri="{FF2B5EF4-FFF2-40B4-BE49-F238E27FC236}">
                <a16:creationId xmlns:a16="http://schemas.microsoft.com/office/drawing/2014/main" id="{BAF576BD-58E2-4EC8-B8CC-D32512EEABBE}"/>
              </a:ext>
            </a:extLst>
          </p:cNvPr>
          <p:cNvSpPr/>
          <p:nvPr/>
        </p:nvSpPr>
        <p:spPr>
          <a:xfrm>
            <a:off x="526473" y="5694494"/>
            <a:ext cx="2281382" cy="507831"/>
          </a:xfrm>
          <a:prstGeom prst="rect">
            <a:avLst/>
          </a:prstGeom>
          <a:ln w="28575">
            <a:noFill/>
          </a:ln>
        </p:spPr>
        <p:txBody>
          <a:bodyPr wrap="square">
            <a:spAutoFit/>
          </a:bodyPr>
          <a:lstStyle/>
          <a:p>
            <a:pPr algn="ctr" defTabSz="685800">
              <a:lnSpc>
                <a:spcPct val="90000"/>
              </a:lnSpc>
              <a:spcBef>
                <a:spcPts val="750"/>
              </a:spcBef>
              <a:spcAft>
                <a:spcPts val="150"/>
              </a:spcAft>
              <a:defRPr/>
            </a:pPr>
            <a:r>
              <a:rPr lang="en-US" sz="3000" b="1" i="1" dirty="0">
                <a:solidFill>
                  <a:prstClr val="white"/>
                </a:solidFill>
                <a:latin typeface="Arial" panose="020B0604020202020204" pitchFamily="34" charset="0"/>
                <a:cs typeface="Arial" panose="020B0604020202020204" pitchFamily="34" charset="0"/>
              </a:rPr>
              <a:t>$0 per acre</a:t>
            </a:r>
          </a:p>
        </p:txBody>
      </p:sp>
      <p:sp>
        <p:nvSpPr>
          <p:cNvPr id="9" name="Rectangle 8">
            <a:extLst>
              <a:ext uri="{FF2B5EF4-FFF2-40B4-BE49-F238E27FC236}">
                <a16:creationId xmlns:a16="http://schemas.microsoft.com/office/drawing/2014/main" id="{E9E115D6-5D31-41AC-B190-ED1BF0A73091}"/>
              </a:ext>
            </a:extLst>
          </p:cNvPr>
          <p:cNvSpPr/>
          <p:nvPr/>
        </p:nvSpPr>
        <p:spPr>
          <a:xfrm>
            <a:off x="4504893" y="5662046"/>
            <a:ext cx="2701637" cy="507831"/>
          </a:xfrm>
          <a:prstGeom prst="rect">
            <a:avLst/>
          </a:prstGeom>
          <a:ln w="28575">
            <a:noFill/>
          </a:ln>
        </p:spPr>
        <p:txBody>
          <a:bodyPr wrap="square">
            <a:spAutoFit/>
          </a:bodyPr>
          <a:lstStyle/>
          <a:p>
            <a:pPr algn="ctr" defTabSz="685800">
              <a:lnSpc>
                <a:spcPct val="90000"/>
              </a:lnSpc>
              <a:spcBef>
                <a:spcPts val="750"/>
              </a:spcBef>
              <a:spcAft>
                <a:spcPts val="150"/>
              </a:spcAft>
              <a:defRPr/>
            </a:pPr>
            <a:r>
              <a:rPr lang="en-US" sz="3000" b="1" i="1" dirty="0">
                <a:solidFill>
                  <a:prstClr val="white"/>
                </a:solidFill>
                <a:latin typeface="Arial" panose="020B0604020202020204" pitchFamily="34" charset="0"/>
                <a:cs typeface="Arial" panose="020B0604020202020204" pitchFamily="34" charset="0"/>
              </a:rPr>
              <a:t>$38 per acre</a:t>
            </a:r>
          </a:p>
        </p:txBody>
      </p:sp>
      <p:sp>
        <p:nvSpPr>
          <p:cNvPr id="10" name="Rectangle 9">
            <a:extLst>
              <a:ext uri="{FF2B5EF4-FFF2-40B4-BE49-F238E27FC236}">
                <a16:creationId xmlns:a16="http://schemas.microsoft.com/office/drawing/2014/main" id="{CB3BDB73-CB01-4351-8145-F8D203ECEB2A}"/>
              </a:ext>
            </a:extLst>
          </p:cNvPr>
          <p:cNvSpPr/>
          <p:nvPr/>
        </p:nvSpPr>
        <p:spPr>
          <a:xfrm>
            <a:off x="175490" y="817228"/>
            <a:ext cx="2630320" cy="424732"/>
          </a:xfrm>
          <a:prstGeom prst="rect">
            <a:avLst/>
          </a:prstGeom>
          <a:solidFill>
            <a:schemeClr val="tx1"/>
          </a:solidFill>
          <a:ln w="28575">
            <a:noFill/>
          </a:ln>
        </p:spPr>
        <p:txBody>
          <a:bodyPr wrap="square">
            <a:spAutoFit/>
          </a:bodyPr>
          <a:lstStyle/>
          <a:p>
            <a:pPr algn="ctr" defTabSz="685800">
              <a:lnSpc>
                <a:spcPct val="90000"/>
              </a:lnSpc>
              <a:spcBef>
                <a:spcPts val="750"/>
              </a:spcBef>
              <a:spcAft>
                <a:spcPts val="150"/>
              </a:spcAft>
              <a:defRPr/>
            </a:pPr>
            <a:r>
              <a:rPr lang="en-US" sz="2300" b="1" i="1" dirty="0">
                <a:solidFill>
                  <a:prstClr val="white"/>
                </a:solidFill>
                <a:latin typeface="Arial" panose="020B0604020202020204" pitchFamily="34" charset="0"/>
                <a:cs typeface="Arial" panose="020B0604020202020204" pitchFamily="34" charset="0"/>
              </a:rPr>
              <a:t>No management</a:t>
            </a:r>
          </a:p>
        </p:txBody>
      </p:sp>
      <p:sp>
        <p:nvSpPr>
          <p:cNvPr id="11" name="Line 5">
            <a:extLst>
              <a:ext uri="{FF2B5EF4-FFF2-40B4-BE49-F238E27FC236}">
                <a16:creationId xmlns:a16="http://schemas.microsoft.com/office/drawing/2014/main" id="{E9562800-8F6D-4E60-A948-25DC68CAF623}"/>
              </a:ext>
            </a:extLst>
          </p:cNvPr>
          <p:cNvSpPr>
            <a:spLocks noChangeShapeType="1"/>
          </p:cNvSpPr>
          <p:nvPr/>
        </p:nvSpPr>
        <p:spPr bwMode="auto">
          <a:xfrm flipV="1">
            <a:off x="2" y="672968"/>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2" name="Rectangle 11">
            <a:extLst>
              <a:ext uri="{FF2B5EF4-FFF2-40B4-BE49-F238E27FC236}">
                <a16:creationId xmlns:a16="http://schemas.microsoft.com/office/drawing/2014/main" id="{DC896B69-2596-45E6-94F5-48DC97C27087}"/>
              </a:ext>
            </a:extLst>
          </p:cNvPr>
          <p:cNvSpPr/>
          <p:nvPr/>
        </p:nvSpPr>
        <p:spPr>
          <a:xfrm>
            <a:off x="3957783" y="815122"/>
            <a:ext cx="3795858" cy="410882"/>
          </a:xfrm>
          <a:prstGeom prst="rect">
            <a:avLst/>
          </a:prstGeom>
          <a:solidFill>
            <a:schemeClr val="tx1"/>
          </a:solidFill>
          <a:ln w="28575">
            <a:noFill/>
          </a:ln>
        </p:spPr>
        <p:txBody>
          <a:bodyPr wrap="square">
            <a:spAutoFit/>
          </a:bodyPr>
          <a:lstStyle/>
          <a:p>
            <a:pPr algn="ctr" defTabSz="685800">
              <a:lnSpc>
                <a:spcPct val="90000"/>
              </a:lnSpc>
              <a:spcBef>
                <a:spcPts val="750"/>
              </a:spcBef>
              <a:spcAft>
                <a:spcPts val="150"/>
              </a:spcAft>
              <a:defRPr/>
            </a:pPr>
            <a:r>
              <a:rPr lang="en-US" sz="2300" b="1" i="1" dirty="0">
                <a:solidFill>
                  <a:prstClr val="white"/>
                </a:solidFill>
                <a:latin typeface="Arial" panose="020B0604020202020204" pitchFamily="34" charset="0"/>
                <a:cs typeface="Arial" panose="020B0604020202020204" pitchFamily="34" charset="0"/>
              </a:rPr>
              <a:t>Herbicide system</a:t>
            </a:r>
          </a:p>
        </p:txBody>
      </p:sp>
      <p:sp>
        <p:nvSpPr>
          <p:cNvPr id="13" name="Rectangle 12">
            <a:extLst>
              <a:ext uri="{FF2B5EF4-FFF2-40B4-BE49-F238E27FC236}">
                <a16:creationId xmlns:a16="http://schemas.microsoft.com/office/drawing/2014/main" id="{312B6C7B-295F-4B59-B1D1-2CEFC9120594}"/>
              </a:ext>
            </a:extLst>
          </p:cNvPr>
          <p:cNvSpPr/>
          <p:nvPr/>
        </p:nvSpPr>
        <p:spPr>
          <a:xfrm>
            <a:off x="8234218" y="784647"/>
            <a:ext cx="3795858" cy="729430"/>
          </a:xfrm>
          <a:prstGeom prst="rect">
            <a:avLst/>
          </a:prstGeom>
          <a:solidFill>
            <a:schemeClr val="tx1"/>
          </a:solidFill>
          <a:ln w="28575">
            <a:noFill/>
          </a:ln>
        </p:spPr>
        <p:txBody>
          <a:bodyPr wrap="square">
            <a:spAutoFit/>
          </a:bodyPr>
          <a:lstStyle/>
          <a:p>
            <a:pPr algn="ctr" defTabSz="685800">
              <a:lnSpc>
                <a:spcPct val="90000"/>
              </a:lnSpc>
              <a:spcBef>
                <a:spcPts val="750"/>
              </a:spcBef>
              <a:spcAft>
                <a:spcPts val="150"/>
              </a:spcAft>
              <a:defRPr/>
            </a:pPr>
            <a:r>
              <a:rPr lang="en-US" sz="2300" b="1" i="1" dirty="0">
                <a:solidFill>
                  <a:prstClr val="white"/>
                </a:solidFill>
                <a:latin typeface="Arial" panose="020B0604020202020204" pitchFamily="34" charset="0"/>
                <a:cs typeface="Arial" panose="020B0604020202020204" pitchFamily="34" charset="0"/>
              </a:rPr>
              <a:t>No Herbicide – Tine Weeder + Hand Weeding</a:t>
            </a:r>
          </a:p>
        </p:txBody>
      </p:sp>
      <p:sp>
        <p:nvSpPr>
          <p:cNvPr id="14" name="Rectangle 13">
            <a:extLst>
              <a:ext uri="{FF2B5EF4-FFF2-40B4-BE49-F238E27FC236}">
                <a16:creationId xmlns:a16="http://schemas.microsoft.com/office/drawing/2014/main" id="{8EFA3C92-8E21-4090-B703-247F5A556EE7}"/>
              </a:ext>
            </a:extLst>
          </p:cNvPr>
          <p:cNvSpPr/>
          <p:nvPr/>
        </p:nvSpPr>
        <p:spPr>
          <a:xfrm>
            <a:off x="8538874" y="5662045"/>
            <a:ext cx="3024620" cy="507831"/>
          </a:xfrm>
          <a:prstGeom prst="rect">
            <a:avLst/>
          </a:prstGeom>
          <a:ln w="28575">
            <a:noFill/>
          </a:ln>
        </p:spPr>
        <p:txBody>
          <a:bodyPr wrap="square">
            <a:spAutoFit/>
          </a:bodyPr>
          <a:lstStyle/>
          <a:p>
            <a:pPr algn="ctr" defTabSz="685800">
              <a:lnSpc>
                <a:spcPct val="90000"/>
              </a:lnSpc>
              <a:spcBef>
                <a:spcPts val="750"/>
              </a:spcBef>
              <a:spcAft>
                <a:spcPts val="150"/>
              </a:spcAft>
              <a:defRPr/>
            </a:pPr>
            <a:r>
              <a:rPr lang="en-US" sz="3000" b="1" i="1" dirty="0">
                <a:solidFill>
                  <a:prstClr val="white"/>
                </a:solidFill>
                <a:latin typeface="Arial" panose="020B0604020202020204" pitchFamily="34" charset="0"/>
                <a:cs typeface="Arial" panose="020B0604020202020204" pitchFamily="34" charset="0"/>
              </a:rPr>
              <a:t>$4041 per acre</a:t>
            </a:r>
          </a:p>
        </p:txBody>
      </p:sp>
      <p:sp>
        <p:nvSpPr>
          <p:cNvPr id="15" name="Rectangle 14">
            <a:extLst>
              <a:ext uri="{FF2B5EF4-FFF2-40B4-BE49-F238E27FC236}">
                <a16:creationId xmlns:a16="http://schemas.microsoft.com/office/drawing/2014/main" id="{B37C00CE-997D-40B4-BA6E-E7432345F86E}"/>
              </a:ext>
            </a:extLst>
          </p:cNvPr>
          <p:cNvSpPr/>
          <p:nvPr/>
        </p:nvSpPr>
        <p:spPr>
          <a:xfrm>
            <a:off x="87744" y="6371460"/>
            <a:ext cx="12016510" cy="452432"/>
          </a:xfrm>
          <a:prstGeom prst="rect">
            <a:avLst/>
          </a:prstGeom>
          <a:ln w="28575">
            <a:noFill/>
          </a:ln>
        </p:spPr>
        <p:txBody>
          <a:bodyPr wrap="square">
            <a:spAutoFit/>
          </a:bodyPr>
          <a:lstStyle/>
          <a:p>
            <a:pPr defTabSz="685800">
              <a:lnSpc>
                <a:spcPct val="90000"/>
              </a:lnSpc>
              <a:spcBef>
                <a:spcPts val="750"/>
              </a:spcBef>
              <a:spcAft>
                <a:spcPts val="150"/>
              </a:spcAft>
              <a:defRPr/>
            </a:pPr>
            <a:r>
              <a:rPr lang="en-US" sz="1300" b="1" i="1" dirty="0">
                <a:solidFill>
                  <a:schemeClr val="bg1">
                    <a:lumMod val="85000"/>
                  </a:schemeClr>
                </a:solidFill>
                <a:latin typeface="Arial" panose="020B0604020202020204" pitchFamily="34" charset="0"/>
                <a:cs typeface="Arial" panose="020B0604020202020204" pitchFamily="34" charset="0"/>
              </a:rPr>
              <a:t>*Herbicide system = costs of herbicides + application. No herbicide system = cost to run tine weeder 15 times + labor to hand remove all weeds. Fixed costs, harvest and marketing costs, and variable costs other than weed control are approximately $8370.</a:t>
            </a:r>
          </a:p>
        </p:txBody>
      </p:sp>
      <p:sp>
        <p:nvSpPr>
          <p:cNvPr id="16" name="Line 5">
            <a:extLst>
              <a:ext uri="{FF2B5EF4-FFF2-40B4-BE49-F238E27FC236}">
                <a16:creationId xmlns:a16="http://schemas.microsoft.com/office/drawing/2014/main" id="{27E88A58-BBB7-495F-8CB0-FB5547A0E644}"/>
              </a:ext>
            </a:extLst>
          </p:cNvPr>
          <p:cNvSpPr>
            <a:spLocks noChangeShapeType="1"/>
          </p:cNvSpPr>
          <p:nvPr/>
        </p:nvSpPr>
        <p:spPr bwMode="auto">
          <a:xfrm flipV="1">
            <a:off x="0" y="6316489"/>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881565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74991" y="991276"/>
            <a:ext cx="10325437" cy="5391447"/>
          </a:xfrm>
        </p:spPr>
        <p:txBody>
          <a:bodyPr>
            <a:normAutofit/>
          </a:bodyPr>
          <a:lstStyle/>
          <a:p>
            <a:r>
              <a:rPr lang="en-US" sz="3000" b="1" dirty="0">
                <a:solidFill>
                  <a:schemeClr val="bg1"/>
                </a:solidFill>
                <a:latin typeface="Arial" panose="020B0604020202020204" pitchFamily="34" charset="0"/>
                <a:cs typeface="Arial" panose="020B0604020202020204" pitchFamily="34" charset="0"/>
              </a:rPr>
              <a:t>Potential loss of herbicide by the court.</a:t>
            </a:r>
          </a:p>
          <a:p>
            <a:r>
              <a:rPr lang="en-US" sz="3000" b="1" dirty="0">
                <a:solidFill>
                  <a:schemeClr val="bg1"/>
                </a:solidFill>
                <a:latin typeface="Arial" panose="020B0604020202020204" pitchFamily="34" charset="0"/>
                <a:cs typeface="Arial" panose="020B0604020202020204" pitchFamily="34" charset="0"/>
              </a:rPr>
              <a:t>Currently product-specific, </a:t>
            </a:r>
            <a:r>
              <a:rPr lang="en-US" sz="3000" b="1" i="1" u="sng" dirty="0">
                <a:solidFill>
                  <a:schemeClr val="bg1"/>
                </a:solidFill>
                <a:latin typeface="Arial" panose="020B0604020202020204" pitchFamily="34" charset="0"/>
                <a:cs typeface="Arial" panose="020B0604020202020204" pitchFamily="34" charset="0"/>
              </a:rPr>
              <a:t>county-level</a:t>
            </a:r>
            <a:r>
              <a:rPr lang="en-US" sz="3000" b="1" dirty="0">
                <a:solidFill>
                  <a:schemeClr val="bg1"/>
                </a:solidFill>
                <a:latin typeface="Arial" panose="020B0604020202020204" pitchFamily="34" charset="0"/>
                <a:cs typeface="Arial" panose="020B0604020202020204" pitchFamily="34" charset="0"/>
              </a:rPr>
              <a:t> pesticide use restrictions in place</a:t>
            </a:r>
          </a:p>
          <a:p>
            <a:pPr lvl="1"/>
            <a:endParaRPr lang="en-US" sz="2800" b="1" dirty="0">
              <a:solidFill>
                <a:schemeClr val="bg1"/>
              </a:solidFill>
              <a:latin typeface="Arial" panose="020B0604020202020204" pitchFamily="34" charset="0"/>
              <a:cs typeface="Arial" panose="020B0604020202020204" pitchFamily="34" charset="0"/>
            </a:endParaRPr>
          </a:p>
          <a:p>
            <a:endParaRPr lang="en-US" sz="2800" b="1"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89012" y="55521"/>
            <a:ext cx="12102988" cy="798229"/>
          </a:xfrm>
          <a:prstGeom prst="rect">
            <a:avLst/>
          </a:prstGeom>
          <a:noFill/>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ESA Regulations Remove Tools From Farmers</a:t>
            </a:r>
          </a:p>
        </p:txBody>
      </p:sp>
      <p:pic>
        <p:nvPicPr>
          <p:cNvPr id="2" name="Picture 1">
            <a:extLst>
              <a:ext uri="{FF2B5EF4-FFF2-40B4-BE49-F238E27FC236}">
                <a16:creationId xmlns:a16="http://schemas.microsoft.com/office/drawing/2014/main" id="{ED12FB29-C01F-4695-B770-18E0D2419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572" y="2701646"/>
            <a:ext cx="4594621" cy="3513034"/>
          </a:xfrm>
          <a:prstGeom prst="rect">
            <a:avLst/>
          </a:prstGeom>
        </p:spPr>
      </p:pic>
      <p:graphicFrame>
        <p:nvGraphicFramePr>
          <p:cNvPr id="8" name="Table 7">
            <a:extLst>
              <a:ext uri="{FF2B5EF4-FFF2-40B4-BE49-F238E27FC236}">
                <a16:creationId xmlns:a16="http://schemas.microsoft.com/office/drawing/2014/main" id="{29D78904-87AE-4E1D-81F1-4F24B4FCDFF0}"/>
              </a:ext>
            </a:extLst>
          </p:cNvPr>
          <p:cNvGraphicFramePr>
            <a:graphicFrameLocks noGrp="1"/>
          </p:cNvGraphicFramePr>
          <p:nvPr/>
        </p:nvGraphicFramePr>
        <p:xfrm>
          <a:off x="9717544" y="2878305"/>
          <a:ext cx="1882913" cy="3178216"/>
        </p:xfrm>
        <a:graphic>
          <a:graphicData uri="http://schemas.openxmlformats.org/drawingml/2006/table">
            <a:tbl>
              <a:tblPr firstRow="1" bandRow="1">
                <a:tableStyleId>{8A107856-5554-42FB-B03E-39F5DBC370BA}</a:tableStyleId>
              </a:tblPr>
              <a:tblGrid>
                <a:gridCol w="1882913">
                  <a:extLst>
                    <a:ext uri="{9D8B030D-6E8A-4147-A177-3AD203B41FA5}">
                      <a16:colId xmlns:a16="http://schemas.microsoft.com/office/drawing/2014/main" val="4244751843"/>
                    </a:ext>
                  </a:extLst>
                </a:gridCol>
              </a:tblGrid>
              <a:tr h="3178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Baker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Berrien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Brooks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Burke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Calhoun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Early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Irwin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Lee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Miller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Screven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1" dirty="0"/>
                        <a:t>Worth</a:t>
                      </a:r>
                      <a:endParaRPr lang="en-US" sz="1800" b="0" i="1" dirty="0">
                        <a:solidFill>
                          <a:schemeClr val="bg1"/>
                        </a:solidFill>
                      </a:endParaRPr>
                    </a:p>
                  </a:txBody>
                  <a:tcPr marL="68580" marR="68580" marT="34290" marB="34290" anchor="ctr"/>
                </a:tc>
                <a:extLst>
                  <a:ext uri="{0D108BD9-81ED-4DB2-BD59-A6C34878D82A}">
                    <a16:rowId xmlns:a16="http://schemas.microsoft.com/office/drawing/2014/main" val="1591971925"/>
                  </a:ext>
                </a:extLst>
              </a:tr>
            </a:tbl>
          </a:graphicData>
        </a:graphic>
      </p:graphicFrame>
      <p:sp>
        <p:nvSpPr>
          <p:cNvPr id="9" name="Rectangle 8">
            <a:extLst>
              <a:ext uri="{FF2B5EF4-FFF2-40B4-BE49-F238E27FC236}">
                <a16:creationId xmlns:a16="http://schemas.microsoft.com/office/drawing/2014/main" id="{C59F2A7A-8650-402F-B0D5-CDFE640870C4}"/>
              </a:ext>
            </a:extLst>
          </p:cNvPr>
          <p:cNvSpPr/>
          <p:nvPr/>
        </p:nvSpPr>
        <p:spPr>
          <a:xfrm>
            <a:off x="991572" y="6318447"/>
            <a:ext cx="4635600" cy="452432"/>
          </a:xfrm>
          <a:prstGeom prst="rect">
            <a:avLst/>
          </a:prstGeom>
          <a:ln w="28575">
            <a:noFill/>
          </a:ln>
        </p:spPr>
        <p:txBody>
          <a:bodyPr wrap="square">
            <a:spAutoFit/>
          </a:bodyPr>
          <a:lstStyle/>
          <a:p>
            <a:pPr marL="0" marR="0" lvl="0" indent="0" algn="ctr" defTabSz="685800" rtl="0" eaLnBrk="1" fontAlgn="auto" latinLnBrk="0" hangingPunct="1">
              <a:lnSpc>
                <a:spcPct val="90000"/>
              </a:lnSpc>
              <a:spcBef>
                <a:spcPts val="750"/>
              </a:spcBef>
              <a:spcAft>
                <a:spcPts val="150"/>
              </a:spcAft>
              <a:buClrTx/>
              <a:buSzTx/>
              <a:buFontTx/>
              <a:buNone/>
              <a:tabLst/>
              <a:defRPr/>
            </a:pPr>
            <a:r>
              <a:rPr kumimoji="0" lang="en-US" sz="2600" b="1" i="1" u="none" strike="noStrike" kern="1200" cap="none" spc="0" normalizeH="0" baseline="0" noProof="0" dirty="0">
                <a:ln>
                  <a:noFill/>
                </a:ln>
                <a:solidFill>
                  <a:srgbClr val="FFFF00"/>
                </a:solidFill>
                <a:effectLst/>
                <a:uLnTx/>
                <a:uFillTx/>
                <a:latin typeface="Calibri" panose="020F0502020204030204"/>
                <a:ea typeface="+mn-ea"/>
                <a:cs typeface="+mn-cs"/>
              </a:rPr>
              <a:t>County wide in-field buffers</a:t>
            </a:r>
          </a:p>
        </p:txBody>
      </p:sp>
      <p:pic>
        <p:nvPicPr>
          <p:cNvPr id="10" name="Picture 9">
            <a:extLst>
              <a:ext uri="{FF2B5EF4-FFF2-40B4-BE49-F238E27FC236}">
                <a16:creationId xmlns:a16="http://schemas.microsoft.com/office/drawing/2014/main" id="{287B44EA-4AC4-4DA9-98A0-3A6E11984E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3935" y="2720146"/>
            <a:ext cx="3275589" cy="3494534"/>
          </a:xfrm>
          <a:prstGeom prst="rect">
            <a:avLst/>
          </a:prstGeom>
        </p:spPr>
      </p:pic>
      <p:sp>
        <p:nvSpPr>
          <p:cNvPr id="11" name="Rectangle 10">
            <a:extLst>
              <a:ext uri="{FF2B5EF4-FFF2-40B4-BE49-F238E27FC236}">
                <a16:creationId xmlns:a16="http://schemas.microsoft.com/office/drawing/2014/main" id="{2574CDCF-356F-4583-96B8-9B8C3C0DCBCE}"/>
              </a:ext>
            </a:extLst>
          </p:cNvPr>
          <p:cNvSpPr/>
          <p:nvPr/>
        </p:nvSpPr>
        <p:spPr>
          <a:xfrm>
            <a:off x="6564829" y="6317014"/>
            <a:ext cx="5178901" cy="452432"/>
          </a:xfrm>
          <a:prstGeom prst="rect">
            <a:avLst/>
          </a:prstGeom>
          <a:ln w="28575">
            <a:noFill/>
          </a:ln>
        </p:spPr>
        <p:txBody>
          <a:bodyPr wrap="square">
            <a:spAutoFit/>
          </a:bodyPr>
          <a:lstStyle/>
          <a:p>
            <a:pPr marL="0" marR="0" lvl="0" indent="0" algn="ctr" defTabSz="685800" rtl="0" eaLnBrk="1" fontAlgn="auto" latinLnBrk="0" hangingPunct="1">
              <a:lnSpc>
                <a:spcPct val="90000"/>
              </a:lnSpc>
              <a:spcBef>
                <a:spcPts val="750"/>
              </a:spcBef>
              <a:spcAft>
                <a:spcPts val="150"/>
              </a:spcAft>
              <a:buClrTx/>
              <a:buSzTx/>
              <a:buFontTx/>
              <a:buNone/>
              <a:tabLst/>
              <a:defRPr/>
            </a:pPr>
            <a:r>
              <a:rPr kumimoji="0" lang="en-US" sz="2600" b="1" i="1" u="none" strike="noStrike" kern="1200" cap="none" spc="0" normalizeH="0" baseline="0" noProof="0" dirty="0">
                <a:ln>
                  <a:noFill/>
                </a:ln>
                <a:solidFill>
                  <a:srgbClr val="FFFF00"/>
                </a:solidFill>
                <a:effectLst/>
                <a:uLnTx/>
                <a:uFillTx/>
                <a:latin typeface="Calibri" panose="020F0502020204030204"/>
                <a:ea typeface="+mn-ea"/>
                <a:cs typeface="+mn-cs"/>
              </a:rPr>
              <a:t>County</a:t>
            </a:r>
            <a:r>
              <a:rPr lang="en-US" sz="2600" b="1" i="1" dirty="0">
                <a:solidFill>
                  <a:srgbClr val="FFFF00"/>
                </a:solidFill>
                <a:latin typeface="Calibri" panose="020F0502020204030204"/>
              </a:rPr>
              <a:t>-wide product loss</a:t>
            </a:r>
            <a:endParaRPr kumimoji="0" lang="en-US" sz="2600" b="1"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2" name="Line 5">
            <a:extLst>
              <a:ext uri="{FF2B5EF4-FFF2-40B4-BE49-F238E27FC236}">
                <a16:creationId xmlns:a16="http://schemas.microsoft.com/office/drawing/2014/main" id="{9BC24B19-8816-4322-B0D4-2E3067449BF7}"/>
              </a:ext>
            </a:extLst>
          </p:cNvPr>
          <p:cNvSpPr>
            <a:spLocks noChangeShapeType="1"/>
          </p:cNvSpPr>
          <p:nvPr/>
        </p:nvSpPr>
        <p:spPr bwMode="auto">
          <a:xfrm flipV="1">
            <a:off x="2" y="853750"/>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solidFill>
                <a:srgbClr val="000000"/>
              </a:solidFill>
              <a:latin typeface="Calibri" panose="020F0502020204030204"/>
            </a:endParaRPr>
          </a:p>
        </p:txBody>
      </p:sp>
    </p:spTree>
    <p:extLst>
      <p:ext uri="{BB962C8B-B14F-4D97-AF65-F5344CB8AC3E}">
        <p14:creationId xmlns:p14="http://schemas.microsoft.com/office/powerpoint/2010/main" val="2593922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A0EAB-9905-48D7-89CD-F3B89B383D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8189" y="1265884"/>
            <a:ext cx="5914775" cy="5429107"/>
          </a:xfrm>
          <a:prstGeom prst="rect">
            <a:avLst/>
          </a:prstGeom>
        </p:spPr>
      </p:pic>
      <p:sp>
        <p:nvSpPr>
          <p:cNvPr id="13" name="Title 1">
            <a:extLst>
              <a:ext uri="{FF2B5EF4-FFF2-40B4-BE49-F238E27FC236}">
                <a16:creationId xmlns:a16="http://schemas.microsoft.com/office/drawing/2014/main" id="{2826E05A-1529-47BC-9E37-590F6849D814}"/>
              </a:ext>
            </a:extLst>
          </p:cNvPr>
          <p:cNvSpPr txBox="1">
            <a:spLocks/>
          </p:cNvSpPr>
          <p:nvPr/>
        </p:nvSpPr>
        <p:spPr>
          <a:xfrm>
            <a:off x="2434090" y="1298218"/>
            <a:ext cx="3562229" cy="481837"/>
          </a:xfrm>
          <a:prstGeom prst="rect">
            <a:avLst/>
          </a:prstGeom>
          <a:solidFill>
            <a:schemeClr val="bg1"/>
          </a:solidFill>
          <a:ln w="9525">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Worth County, GA</a:t>
            </a:r>
          </a:p>
        </p:txBody>
      </p:sp>
      <p:pic>
        <p:nvPicPr>
          <p:cNvPr id="14" name="Picture 13">
            <a:extLst>
              <a:ext uri="{FF2B5EF4-FFF2-40B4-BE49-F238E27FC236}">
                <a16:creationId xmlns:a16="http://schemas.microsoft.com/office/drawing/2014/main" id="{39D0517D-DC4B-4526-BFC2-B6C6CF070F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7953" y="5559589"/>
            <a:ext cx="2355011" cy="831781"/>
          </a:xfrm>
          <a:prstGeom prst="rect">
            <a:avLst/>
          </a:prstGeom>
          <a:ln>
            <a:solidFill>
              <a:schemeClr val="tx1"/>
            </a:solidFill>
          </a:ln>
        </p:spPr>
      </p:pic>
      <p:sp>
        <p:nvSpPr>
          <p:cNvPr id="4" name="Content Placeholder 3"/>
          <p:cNvSpPr>
            <a:spLocks noGrp="1"/>
          </p:cNvSpPr>
          <p:nvPr>
            <p:ph idx="1"/>
          </p:nvPr>
        </p:nvSpPr>
        <p:spPr>
          <a:xfrm>
            <a:off x="6321733" y="5054015"/>
            <a:ext cx="5914774" cy="2356813"/>
          </a:xfrm>
        </p:spPr>
        <p:txBody>
          <a:bodyPr>
            <a:normAutofit/>
          </a:bodyPr>
          <a:lstStyle/>
          <a:p>
            <a:pPr marL="0" lvl="0" indent="0">
              <a:buNone/>
            </a:pPr>
            <a:r>
              <a:rPr lang="en-US" sz="3000" u="sng" dirty="0">
                <a:solidFill>
                  <a:prstClr val="white"/>
                </a:solidFill>
                <a:latin typeface="Arial" panose="020B0604020202020204" pitchFamily="34" charset="0"/>
                <a:cs typeface="Arial" panose="020B0604020202020204" pitchFamily="34" charset="0"/>
              </a:rPr>
              <a:t>Acreage Calculations</a:t>
            </a:r>
          </a:p>
          <a:p>
            <a:pPr lvl="1">
              <a:spcAft>
                <a:spcPts val="200"/>
              </a:spcAft>
            </a:pPr>
            <a:r>
              <a:rPr lang="en-US" sz="2800" dirty="0">
                <a:solidFill>
                  <a:prstClr val="white"/>
                </a:solidFill>
              </a:rPr>
              <a:t>122,686 acres of corn, cotton, and soybean </a:t>
            </a:r>
          </a:p>
          <a:p>
            <a:pPr lvl="1">
              <a:spcAft>
                <a:spcPts val="200"/>
              </a:spcAft>
            </a:pPr>
            <a:r>
              <a:rPr lang="en-US" sz="2800" dirty="0">
                <a:solidFill>
                  <a:prstClr val="white"/>
                </a:solidFill>
              </a:rPr>
              <a:t>333 acres in salamander habitat</a:t>
            </a:r>
          </a:p>
          <a:p>
            <a:pPr marL="457200" lvl="1" indent="0">
              <a:spcAft>
                <a:spcPts val="200"/>
              </a:spcAft>
              <a:buNone/>
            </a:pPr>
            <a:endParaRPr lang="en-US" sz="2000" dirty="0">
              <a:solidFill>
                <a:prstClr val="white"/>
              </a:solidFill>
            </a:endParaRPr>
          </a:p>
          <a:p>
            <a:pPr lvl="1">
              <a:spcAft>
                <a:spcPts val="200"/>
              </a:spcAft>
            </a:pPr>
            <a:endParaRPr lang="en-US" sz="2000" dirty="0">
              <a:solidFill>
                <a:prstClr val="white"/>
              </a:solidFill>
            </a:endParaRPr>
          </a:p>
          <a:p>
            <a:pPr lvl="2">
              <a:spcAft>
                <a:spcPts val="200"/>
              </a:spcAft>
              <a:buFont typeface="Calibri" panose="020F0502020204030204" pitchFamily="34" charset="0"/>
              <a:buChar char="‒"/>
            </a:pPr>
            <a:endParaRPr lang="en-US" sz="1600" dirty="0">
              <a:solidFill>
                <a:prstClr val="white"/>
              </a:solidFill>
            </a:endParaRPr>
          </a:p>
        </p:txBody>
      </p:sp>
      <p:sp>
        <p:nvSpPr>
          <p:cNvPr id="5" name="Oval 4">
            <a:extLst>
              <a:ext uri="{FF2B5EF4-FFF2-40B4-BE49-F238E27FC236}">
                <a16:creationId xmlns:a16="http://schemas.microsoft.com/office/drawing/2014/main" id="{DAE3ED71-4355-4F3B-84DA-804208C2D322}"/>
              </a:ext>
            </a:extLst>
          </p:cNvPr>
          <p:cNvSpPr/>
          <p:nvPr/>
        </p:nvSpPr>
        <p:spPr>
          <a:xfrm>
            <a:off x="269184" y="2606281"/>
            <a:ext cx="765289" cy="1200776"/>
          </a:xfrm>
          <a:prstGeom prst="ellipse">
            <a:avLst/>
          </a:prstGeom>
          <a:no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D793026-84B8-4C57-B5B7-10832F41F7D1}"/>
              </a:ext>
            </a:extLst>
          </p:cNvPr>
          <p:cNvSpPr/>
          <p:nvPr/>
        </p:nvSpPr>
        <p:spPr>
          <a:xfrm>
            <a:off x="6539142" y="2804010"/>
            <a:ext cx="5383674" cy="1865126"/>
          </a:xfrm>
          <a:prstGeom prst="rect">
            <a:avLst/>
          </a:prstGeom>
          <a:ln w="28575">
            <a:solidFill>
              <a:srgbClr val="FFFF00"/>
            </a:solidFill>
          </a:ln>
        </p:spPr>
        <p:txBody>
          <a:bodyPr wrap="square">
            <a:spAutoFit/>
          </a:bodyPr>
          <a:lstStyle/>
          <a:p>
            <a:pPr marL="0" marR="0" lvl="0" indent="0" algn="ctr" defTabSz="914400" rtl="0" eaLnBrk="1" fontAlgn="auto" latinLnBrk="0" hangingPunct="1">
              <a:lnSpc>
                <a:spcPct val="90000"/>
              </a:lnSpc>
              <a:spcBef>
                <a:spcPts val="1000"/>
              </a:spcBef>
              <a:spcAft>
                <a:spcPts val="20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0.3% of these crops are within the area identified to have Frosted Flatwood Salamander populations</a:t>
            </a:r>
          </a:p>
        </p:txBody>
      </p:sp>
      <p:sp>
        <p:nvSpPr>
          <p:cNvPr id="9" name="Title 1">
            <a:extLst>
              <a:ext uri="{FF2B5EF4-FFF2-40B4-BE49-F238E27FC236}">
                <a16:creationId xmlns:a16="http://schemas.microsoft.com/office/drawing/2014/main" id="{48A73326-B8A8-4990-9C00-AAACA53401D9}"/>
              </a:ext>
            </a:extLst>
          </p:cNvPr>
          <p:cNvSpPr txBox="1">
            <a:spLocks/>
          </p:cNvSpPr>
          <p:nvPr/>
        </p:nvSpPr>
        <p:spPr>
          <a:xfrm>
            <a:off x="89012" y="55522"/>
            <a:ext cx="12102988" cy="709074"/>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Enlist Duo Removed from 11 GA Counties!</a:t>
            </a:r>
          </a:p>
        </p:txBody>
      </p:sp>
      <p:pic>
        <p:nvPicPr>
          <p:cNvPr id="2" name="Picture 1">
            <a:extLst>
              <a:ext uri="{FF2B5EF4-FFF2-40B4-BE49-F238E27FC236}">
                <a16:creationId xmlns:a16="http://schemas.microsoft.com/office/drawing/2014/main" id="{112039F6-2648-4EF3-BD07-19660D5E00B3}"/>
              </a:ext>
            </a:extLst>
          </p:cNvPr>
          <p:cNvPicPr>
            <a:picLocks noChangeAspect="1"/>
          </p:cNvPicPr>
          <p:nvPr/>
        </p:nvPicPr>
        <p:blipFill>
          <a:blip r:embed="rId5"/>
          <a:stretch>
            <a:fillRect/>
          </a:stretch>
        </p:blipFill>
        <p:spPr>
          <a:xfrm>
            <a:off x="44506" y="633339"/>
            <a:ext cx="12192000" cy="54727"/>
          </a:xfrm>
          <a:prstGeom prst="rect">
            <a:avLst/>
          </a:prstGeom>
        </p:spPr>
      </p:pic>
      <p:pic>
        <p:nvPicPr>
          <p:cNvPr id="6" name="Picture 5">
            <a:extLst>
              <a:ext uri="{FF2B5EF4-FFF2-40B4-BE49-F238E27FC236}">
                <a16:creationId xmlns:a16="http://schemas.microsoft.com/office/drawing/2014/main" id="{A711FB56-FD30-4159-A057-20A3289BA5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9142" y="1007755"/>
            <a:ext cx="5384508" cy="1598526"/>
          </a:xfrm>
          <a:prstGeom prst="rect">
            <a:avLst/>
          </a:prstGeom>
        </p:spPr>
      </p:pic>
    </p:spTree>
    <p:extLst>
      <p:ext uri="{BB962C8B-B14F-4D97-AF65-F5344CB8AC3E}">
        <p14:creationId xmlns:p14="http://schemas.microsoft.com/office/powerpoint/2010/main" val="1731616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p:nvPr/>
        </p:nvSpPr>
        <p:spPr>
          <a:xfrm>
            <a:off x="1952800" y="2366833"/>
            <a:ext cx="8519600" cy="2493600"/>
          </a:xfrm>
          <a:prstGeom prst="rect">
            <a:avLst/>
          </a:prstGeom>
          <a:solidFill>
            <a:srgbClr val="91AF41"/>
          </a:solidFill>
          <a:ln>
            <a:noFill/>
          </a:ln>
        </p:spPr>
        <p:txBody>
          <a:bodyPr spcFirstLastPara="1" wrap="square" lIns="121900" tIns="121900" rIns="121900" bIns="121900" anchor="ctr" anchorCtr="0">
            <a:noAutofit/>
          </a:bodyPr>
          <a:lstStyle/>
          <a:p>
            <a:endParaRPr sz="2400"/>
          </a:p>
        </p:txBody>
      </p:sp>
      <p:sp>
        <p:nvSpPr>
          <p:cNvPr id="63" name="Google Shape;63;p14"/>
          <p:cNvSpPr txBox="1">
            <a:spLocks noGrp="1"/>
          </p:cNvSpPr>
          <p:nvPr>
            <p:ph type="title" idx="4294967295"/>
          </p:nvPr>
        </p:nvSpPr>
        <p:spPr>
          <a:xfrm>
            <a:off x="2260599" y="2842267"/>
            <a:ext cx="7670800" cy="2160800"/>
          </a:xfrm>
          <a:prstGeom prst="rect">
            <a:avLst/>
          </a:prstGeom>
          <a:noFill/>
          <a:ln>
            <a:noFill/>
          </a:ln>
        </p:spPr>
        <p:txBody>
          <a:bodyPr spcFirstLastPara="1" vert="horz" wrap="square" lIns="91433" tIns="45700" rIns="91433" bIns="45700" rtlCol="0" anchor="ctr" anchorCtr="0">
            <a:noAutofit/>
          </a:bodyPr>
          <a:lstStyle/>
          <a:p>
            <a:pPr>
              <a:lnSpc>
                <a:spcPct val="90000"/>
              </a:lnSpc>
              <a:spcBef>
                <a:spcPts val="0"/>
              </a:spcBef>
              <a:buClr>
                <a:schemeClr val="dk1"/>
              </a:buClr>
              <a:buSzPts val="3600"/>
            </a:pPr>
            <a:r>
              <a:rPr lang="en" sz="2133">
                <a:latin typeface="Montserrat"/>
                <a:ea typeface="Montserrat"/>
                <a:cs typeface="Montserrat"/>
                <a:sym typeface="Montserrat"/>
              </a:rPr>
              <a:t>NCFAR is a nonprofit, nonpartisan, consensus-based, and customer-led coalition that brings together food, agriculture, nutrition, conservation, and natural resource stakeholders to serve as a forum and unified voice supporting increased federal investment in USDA Research, Education, and Economics.</a:t>
            </a:r>
            <a:endParaRPr sz="2133">
              <a:latin typeface="Montserrat"/>
              <a:ea typeface="Montserrat"/>
              <a:cs typeface="Montserrat"/>
              <a:sym typeface="Montserrat"/>
            </a:endParaRPr>
          </a:p>
          <a:p>
            <a:pPr algn="l">
              <a:lnSpc>
                <a:spcPct val="90000"/>
              </a:lnSpc>
              <a:spcBef>
                <a:spcPts val="0"/>
              </a:spcBef>
              <a:buClr>
                <a:schemeClr val="dk1"/>
              </a:buClr>
              <a:buSzPts val="3600"/>
            </a:pPr>
            <a:endParaRPr sz="2133" b="1">
              <a:latin typeface="Montserrat"/>
              <a:ea typeface="Montserrat"/>
              <a:cs typeface="Montserrat"/>
              <a:sym typeface="Montserrat"/>
            </a:endParaRPr>
          </a:p>
          <a:p>
            <a:pPr>
              <a:lnSpc>
                <a:spcPct val="90000"/>
              </a:lnSpc>
              <a:spcBef>
                <a:spcPts val="0"/>
              </a:spcBef>
              <a:buClr>
                <a:schemeClr val="dk1"/>
              </a:buClr>
              <a:buSzPts val="3600"/>
            </a:pPr>
            <a:endParaRPr sz="2133" b="1">
              <a:latin typeface="Montserrat"/>
              <a:ea typeface="Montserrat"/>
              <a:cs typeface="Montserrat"/>
              <a:sym typeface="Montserrat"/>
            </a:endParaRPr>
          </a:p>
        </p:txBody>
      </p:sp>
      <p:pic>
        <p:nvPicPr>
          <p:cNvPr id="64" name="Google Shape;64;p14"/>
          <p:cNvPicPr preferRelativeResize="0"/>
          <p:nvPr/>
        </p:nvPicPr>
        <p:blipFill>
          <a:blip r:embed="rId3">
            <a:alphaModFix/>
          </a:blip>
          <a:stretch>
            <a:fillRect/>
          </a:stretch>
        </p:blipFill>
        <p:spPr>
          <a:xfrm>
            <a:off x="3682834" y="300301"/>
            <a:ext cx="4826332" cy="2010967"/>
          </a:xfrm>
          <a:prstGeom prst="rect">
            <a:avLst/>
          </a:prstGeom>
          <a:noFill/>
          <a:ln>
            <a:noFill/>
          </a:ln>
        </p:spPr>
      </p:pic>
      <p:pic>
        <p:nvPicPr>
          <p:cNvPr id="65" name="Google Shape;65;p14"/>
          <p:cNvPicPr preferRelativeResize="0"/>
          <p:nvPr/>
        </p:nvPicPr>
        <p:blipFill rotWithShape="1">
          <a:blip r:embed="rId4">
            <a:alphaModFix/>
          </a:blip>
          <a:srcRect l="37301" t="9929" r="36027" b="42173"/>
          <a:stretch/>
        </p:blipFill>
        <p:spPr>
          <a:xfrm>
            <a:off x="3340418" y="5302344"/>
            <a:ext cx="942100" cy="1030073"/>
          </a:xfrm>
          <a:prstGeom prst="rect">
            <a:avLst/>
          </a:prstGeom>
          <a:noFill/>
          <a:ln>
            <a:noFill/>
          </a:ln>
        </p:spPr>
      </p:pic>
      <p:pic>
        <p:nvPicPr>
          <p:cNvPr id="66" name="Google Shape;66;p14"/>
          <p:cNvPicPr preferRelativeResize="0"/>
          <p:nvPr/>
        </p:nvPicPr>
        <p:blipFill rotWithShape="1">
          <a:blip r:embed="rId5">
            <a:alphaModFix/>
          </a:blip>
          <a:srcRect l="37158" t="10988" r="36656" b="40326"/>
          <a:stretch/>
        </p:blipFill>
        <p:spPr>
          <a:xfrm>
            <a:off x="5644133" y="5200733"/>
            <a:ext cx="894667" cy="1030067"/>
          </a:xfrm>
          <a:prstGeom prst="rect">
            <a:avLst/>
          </a:prstGeom>
          <a:noFill/>
          <a:ln>
            <a:noFill/>
          </a:ln>
        </p:spPr>
      </p:pic>
      <p:pic>
        <p:nvPicPr>
          <p:cNvPr id="67" name="Google Shape;67;p14"/>
          <p:cNvPicPr preferRelativeResize="0"/>
          <p:nvPr/>
        </p:nvPicPr>
        <p:blipFill rotWithShape="1">
          <a:blip r:embed="rId6">
            <a:alphaModFix/>
          </a:blip>
          <a:srcRect l="38991" t="13098" r="42494" b="47267"/>
          <a:stretch/>
        </p:blipFill>
        <p:spPr>
          <a:xfrm>
            <a:off x="7822600" y="5228219"/>
            <a:ext cx="942067" cy="928413"/>
          </a:xfrm>
          <a:prstGeom prst="rect">
            <a:avLst/>
          </a:prstGeom>
          <a:noFill/>
          <a:ln>
            <a:noFill/>
          </a:ln>
        </p:spPr>
      </p:pic>
      <p:sp>
        <p:nvSpPr>
          <p:cNvPr id="68" name="Google Shape;68;p14"/>
          <p:cNvSpPr txBox="1"/>
          <p:nvPr/>
        </p:nvSpPr>
        <p:spPr>
          <a:xfrm>
            <a:off x="1811467" y="6205200"/>
            <a:ext cx="4000000" cy="541583"/>
          </a:xfrm>
          <a:prstGeom prst="rect">
            <a:avLst/>
          </a:prstGeom>
          <a:noFill/>
          <a:ln>
            <a:noFill/>
          </a:ln>
        </p:spPr>
        <p:txBody>
          <a:bodyPr spcFirstLastPara="1" wrap="square" lIns="121900" tIns="121900" rIns="121900" bIns="121900" anchor="t" anchorCtr="0">
            <a:spAutoFit/>
          </a:bodyPr>
          <a:lstStyle/>
          <a:p>
            <a:pPr algn="ctr">
              <a:lnSpc>
                <a:spcPct val="90000"/>
              </a:lnSpc>
            </a:pPr>
            <a:r>
              <a:rPr lang="en" sz="2133" b="1">
                <a:solidFill>
                  <a:schemeClr val="dk1"/>
                </a:solidFill>
                <a:latin typeface="Montserrat"/>
                <a:ea typeface="Montserrat"/>
                <a:cs typeface="Montserrat"/>
                <a:sym typeface="Montserrat"/>
              </a:rPr>
              <a:t>Advocacy</a:t>
            </a:r>
            <a:endParaRPr sz="2400"/>
          </a:p>
        </p:txBody>
      </p:sp>
      <p:sp>
        <p:nvSpPr>
          <p:cNvPr id="69" name="Google Shape;69;p14"/>
          <p:cNvSpPr txBox="1"/>
          <p:nvPr/>
        </p:nvSpPr>
        <p:spPr>
          <a:xfrm>
            <a:off x="4546767" y="6205200"/>
            <a:ext cx="2968400" cy="541583"/>
          </a:xfrm>
          <a:prstGeom prst="rect">
            <a:avLst/>
          </a:prstGeom>
          <a:noFill/>
          <a:ln>
            <a:noFill/>
          </a:ln>
        </p:spPr>
        <p:txBody>
          <a:bodyPr spcFirstLastPara="1" wrap="square" lIns="121900" tIns="121900" rIns="121900" bIns="121900" anchor="t" anchorCtr="0">
            <a:spAutoFit/>
          </a:bodyPr>
          <a:lstStyle/>
          <a:p>
            <a:pPr algn="ctr">
              <a:lnSpc>
                <a:spcPct val="90000"/>
              </a:lnSpc>
            </a:pPr>
            <a:r>
              <a:rPr lang="en" sz="2133" b="1">
                <a:solidFill>
                  <a:schemeClr val="dk1"/>
                </a:solidFill>
                <a:latin typeface="Montserrat"/>
                <a:ea typeface="Montserrat"/>
                <a:cs typeface="Montserrat"/>
                <a:sym typeface="Montserrat"/>
              </a:rPr>
              <a:t>Education</a:t>
            </a:r>
            <a:endParaRPr sz="2400"/>
          </a:p>
        </p:txBody>
      </p:sp>
      <p:sp>
        <p:nvSpPr>
          <p:cNvPr id="70" name="Google Shape;70;p14"/>
          <p:cNvSpPr txBox="1"/>
          <p:nvPr/>
        </p:nvSpPr>
        <p:spPr>
          <a:xfrm>
            <a:off x="6630800" y="6205200"/>
            <a:ext cx="3536800" cy="541583"/>
          </a:xfrm>
          <a:prstGeom prst="rect">
            <a:avLst/>
          </a:prstGeom>
          <a:noFill/>
          <a:ln>
            <a:noFill/>
          </a:ln>
        </p:spPr>
        <p:txBody>
          <a:bodyPr spcFirstLastPara="1" wrap="square" lIns="121900" tIns="121900" rIns="121900" bIns="121900" anchor="t" anchorCtr="0">
            <a:spAutoFit/>
          </a:bodyPr>
          <a:lstStyle/>
          <a:p>
            <a:pPr algn="ctr">
              <a:lnSpc>
                <a:spcPct val="90000"/>
              </a:lnSpc>
            </a:pPr>
            <a:r>
              <a:rPr lang="en" sz="2133" b="1">
                <a:solidFill>
                  <a:schemeClr val="dk1"/>
                </a:solidFill>
                <a:latin typeface="Montserrat"/>
                <a:ea typeface="Montserrat"/>
                <a:cs typeface="Montserrat"/>
                <a:sym typeface="Montserrat"/>
              </a:rPr>
              <a:t>Communication</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E18CE3-C649-4393-992B-9CF70989ABD5}"/>
              </a:ext>
            </a:extLst>
          </p:cNvPr>
          <p:cNvPicPr/>
          <p:nvPr/>
        </p:nvPicPr>
        <p:blipFill>
          <a:blip r:embed="rId2" cstate="screen">
            <a:extLst>
              <a:ext uri="{28A0092B-C50C-407E-A947-70E740481C1C}">
                <a14:useLocalDpi xmlns:a14="http://schemas.microsoft.com/office/drawing/2010/main"/>
              </a:ext>
            </a:extLst>
          </a:blip>
          <a:stretch>
            <a:fillRect/>
          </a:stretch>
        </p:blipFill>
        <p:spPr>
          <a:xfrm>
            <a:off x="75852" y="1708727"/>
            <a:ext cx="5798475" cy="4537736"/>
          </a:xfrm>
          <a:prstGeom prst="rect">
            <a:avLst/>
          </a:prstGeom>
          <a:ln>
            <a:solidFill>
              <a:sysClr val="windowText" lastClr="000000"/>
            </a:solidFill>
          </a:ln>
        </p:spPr>
      </p:pic>
      <p:sp>
        <p:nvSpPr>
          <p:cNvPr id="6" name="Title 1">
            <a:extLst>
              <a:ext uri="{FF2B5EF4-FFF2-40B4-BE49-F238E27FC236}">
                <a16:creationId xmlns:a16="http://schemas.microsoft.com/office/drawing/2014/main" id="{5FECB3AC-DB1E-4015-9C36-A9F6EEE69286}"/>
              </a:ext>
            </a:extLst>
          </p:cNvPr>
          <p:cNvSpPr txBox="1">
            <a:spLocks/>
          </p:cNvSpPr>
          <p:nvPr/>
        </p:nvSpPr>
        <p:spPr>
          <a:xfrm>
            <a:off x="0" y="1"/>
            <a:ext cx="12192000" cy="1353393"/>
          </a:xfrm>
          <a:prstGeom prst="rect">
            <a:avLst/>
          </a:prstGeom>
          <a:solidFill>
            <a:srgbClr val="FF0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j-ea"/>
                <a:cs typeface="Arial" panose="020B0604020202020204" pitchFamily="34" charset="0"/>
              </a:rPr>
              <a:t>Impact From In-Field Buffers Has the Potential to Destroy Agriculture</a:t>
            </a:r>
          </a:p>
        </p:txBody>
      </p:sp>
      <p:pic>
        <p:nvPicPr>
          <p:cNvPr id="8" name="Picture 7">
            <a:extLst>
              <a:ext uri="{FF2B5EF4-FFF2-40B4-BE49-F238E27FC236}">
                <a16:creationId xmlns:a16="http://schemas.microsoft.com/office/drawing/2014/main" id="{713DFBAB-D3EA-40AA-A6F8-A76B6B9BB10B}"/>
              </a:ext>
            </a:extLst>
          </p:cNvPr>
          <p:cNvPicPr>
            <a:picLocks noChangeAspect="1"/>
          </p:cNvPicPr>
          <p:nvPr/>
        </p:nvPicPr>
        <p:blipFill>
          <a:blip r:embed="rId3"/>
          <a:stretch>
            <a:fillRect/>
          </a:stretch>
        </p:blipFill>
        <p:spPr>
          <a:xfrm>
            <a:off x="6111665" y="1715282"/>
            <a:ext cx="6050314" cy="4537736"/>
          </a:xfrm>
          <a:prstGeom prst="rect">
            <a:avLst/>
          </a:prstGeom>
        </p:spPr>
      </p:pic>
    </p:spTree>
    <p:extLst>
      <p:ext uri="{BB962C8B-B14F-4D97-AF65-F5344CB8AC3E}">
        <p14:creationId xmlns:p14="http://schemas.microsoft.com/office/powerpoint/2010/main" val="3128825343"/>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ECB3AC-DB1E-4015-9C36-A9F6EEE69286}"/>
              </a:ext>
            </a:extLst>
          </p:cNvPr>
          <p:cNvSpPr txBox="1">
            <a:spLocks/>
          </p:cNvSpPr>
          <p:nvPr/>
        </p:nvSpPr>
        <p:spPr>
          <a:xfrm>
            <a:off x="0" y="1"/>
            <a:ext cx="12192000" cy="1353393"/>
          </a:xfrm>
          <a:prstGeom prst="rect">
            <a:avLst/>
          </a:prstGeom>
          <a:solidFill>
            <a:srgbClr val="FF000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j-ea"/>
                <a:cs typeface="Arial" panose="020B0604020202020204" pitchFamily="34" charset="0"/>
              </a:rPr>
              <a:t>Impact From In-Field Buffers Has the Potential to Destroy Agriculture</a:t>
            </a:r>
          </a:p>
        </p:txBody>
      </p:sp>
      <p:pic>
        <p:nvPicPr>
          <p:cNvPr id="7" name="Picture 6">
            <a:extLst>
              <a:ext uri="{FF2B5EF4-FFF2-40B4-BE49-F238E27FC236}">
                <a16:creationId xmlns:a16="http://schemas.microsoft.com/office/drawing/2014/main" id="{5BFBD09D-F1B6-4022-A92A-6825BAD536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874" y="1521186"/>
            <a:ext cx="3931842" cy="4589062"/>
          </a:xfrm>
          <a:prstGeom prst="rect">
            <a:avLst/>
          </a:prstGeom>
          <a:ln>
            <a:solidFill>
              <a:sysClr val="windowText" lastClr="000000"/>
            </a:solidFill>
          </a:ln>
        </p:spPr>
      </p:pic>
      <p:sp>
        <p:nvSpPr>
          <p:cNvPr id="9" name="Rectangle 3">
            <a:extLst>
              <a:ext uri="{FF2B5EF4-FFF2-40B4-BE49-F238E27FC236}">
                <a16:creationId xmlns:a16="http://schemas.microsoft.com/office/drawing/2014/main" id="{E4112F46-97F7-45E3-A38E-9F230D1E9F5E}"/>
              </a:ext>
            </a:extLst>
          </p:cNvPr>
          <p:cNvSpPr txBox="1">
            <a:spLocks noChangeArrowheads="1"/>
          </p:cNvSpPr>
          <p:nvPr/>
        </p:nvSpPr>
        <p:spPr bwMode="auto">
          <a:xfrm>
            <a:off x="466123" y="5628695"/>
            <a:ext cx="2993033" cy="439121"/>
          </a:xfrm>
          <a:prstGeom prst="rect">
            <a:avLst/>
          </a:prstGeom>
          <a:solidFill>
            <a:sysClr val="window" lastClr="FFFFFF">
              <a:lumMod val="85000"/>
              <a:alpha val="75135"/>
            </a:sys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685800" rtl="0" eaLnBrk="1" fontAlgn="base" latinLnBrk="0" hangingPunct="1">
              <a:lnSpc>
                <a:spcPct val="150000"/>
              </a:lnSpc>
              <a:spcBef>
                <a:spcPct val="20000"/>
              </a:spcBef>
              <a:spcAft>
                <a:spcPct val="0"/>
              </a:spcAft>
              <a:buClr>
                <a:srgbClr val="000000"/>
              </a:buClr>
              <a:buSzTx/>
              <a:buFontTx/>
              <a:buNone/>
              <a:tabLst/>
              <a:defRPr/>
            </a:pPr>
            <a:r>
              <a:rPr kumimoji="0" lang="en-US" altLang="en-US" sz="2025" b="1" i="0" u="none" strike="noStrike" kern="0" cap="none" spc="0" normalizeH="0" baseline="0" noProof="0" dirty="0">
                <a:ln>
                  <a:solidFill>
                    <a:sysClr val="windowText" lastClr="000000"/>
                  </a:solidFill>
                </a:ln>
                <a:solidFill>
                  <a:sysClr val="windowText" lastClr="000000"/>
                </a:solidFill>
                <a:effectLst/>
                <a:uLnTx/>
                <a:uFillTx/>
                <a:latin typeface="Calibri" panose="020F0502020204030204"/>
                <a:ea typeface="+mn-ea"/>
                <a:cs typeface="+mn-cs"/>
              </a:rPr>
              <a:t>Best case = lose 31% </a:t>
            </a:r>
          </a:p>
        </p:txBody>
      </p:sp>
      <p:pic>
        <p:nvPicPr>
          <p:cNvPr id="10" name="Picture 9">
            <a:extLst>
              <a:ext uri="{FF2B5EF4-FFF2-40B4-BE49-F238E27FC236}">
                <a16:creationId xmlns:a16="http://schemas.microsoft.com/office/drawing/2014/main" id="{8DEAACF0-3971-4C7F-9D17-27CDD0FCA7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2952" y="1455925"/>
            <a:ext cx="5544769" cy="4331852"/>
          </a:xfrm>
          <a:prstGeom prst="rect">
            <a:avLst/>
          </a:prstGeom>
          <a:solidFill>
            <a:sysClr val="window" lastClr="FFFFFF">
              <a:lumMod val="85000"/>
              <a:alpha val="75135"/>
            </a:sysClr>
          </a:solidFill>
          <a:ln>
            <a:solidFill>
              <a:sysClr val="windowText" lastClr="000000"/>
            </a:solidFill>
          </a:ln>
          <a:effectLst/>
        </p:spPr>
      </p:pic>
      <p:sp>
        <p:nvSpPr>
          <p:cNvPr id="11" name="Rectangle 3">
            <a:extLst>
              <a:ext uri="{FF2B5EF4-FFF2-40B4-BE49-F238E27FC236}">
                <a16:creationId xmlns:a16="http://schemas.microsoft.com/office/drawing/2014/main" id="{387AE84C-6544-4809-9F06-41AB06B68836}"/>
              </a:ext>
            </a:extLst>
          </p:cNvPr>
          <p:cNvSpPr txBox="1">
            <a:spLocks noChangeArrowheads="1"/>
          </p:cNvSpPr>
          <p:nvPr/>
        </p:nvSpPr>
        <p:spPr bwMode="auto">
          <a:xfrm>
            <a:off x="5820161" y="5362453"/>
            <a:ext cx="4030250" cy="414311"/>
          </a:xfrm>
          <a:prstGeom prst="rect">
            <a:avLst/>
          </a:prstGeom>
          <a:solidFill>
            <a:sysClr val="window" lastClr="FFFFFF">
              <a:lumMod val="85000"/>
              <a:alpha val="75000"/>
            </a:sys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685800" rtl="0" eaLnBrk="1" fontAlgn="base" latinLnBrk="0" hangingPunct="1">
              <a:lnSpc>
                <a:spcPct val="150000"/>
              </a:lnSpc>
              <a:spcBef>
                <a:spcPct val="20000"/>
              </a:spcBef>
              <a:spcAft>
                <a:spcPct val="0"/>
              </a:spcAft>
              <a:buClr>
                <a:srgbClr val="000000"/>
              </a:buClr>
              <a:buSzTx/>
              <a:buFontTx/>
              <a:buNone/>
              <a:tabLst/>
              <a:defRPr/>
            </a:pPr>
            <a:r>
              <a:rPr kumimoji="0" lang="en-US" altLang="en-US" sz="2025"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Worst case = lose 49.6%  </a:t>
            </a:r>
          </a:p>
        </p:txBody>
      </p:sp>
      <p:sp>
        <p:nvSpPr>
          <p:cNvPr id="12" name="Rectangle 3">
            <a:extLst>
              <a:ext uri="{FF2B5EF4-FFF2-40B4-BE49-F238E27FC236}">
                <a16:creationId xmlns:a16="http://schemas.microsoft.com/office/drawing/2014/main" id="{5124B22D-3D6A-438F-BC8E-2DD47FFD6DC4}"/>
              </a:ext>
            </a:extLst>
          </p:cNvPr>
          <p:cNvSpPr txBox="1">
            <a:spLocks noChangeArrowheads="1"/>
          </p:cNvSpPr>
          <p:nvPr/>
        </p:nvSpPr>
        <p:spPr bwMode="auto">
          <a:xfrm>
            <a:off x="8024011" y="5860661"/>
            <a:ext cx="3819395" cy="414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685800" rtl="0" eaLnBrk="1" fontAlgn="base" latinLnBrk="0" hangingPunct="1">
              <a:lnSpc>
                <a:spcPct val="150000"/>
              </a:lnSpc>
              <a:spcBef>
                <a:spcPct val="20000"/>
              </a:spcBef>
              <a:spcAft>
                <a:spcPct val="0"/>
              </a:spcAft>
              <a:buClr>
                <a:srgbClr val="000000"/>
              </a:buClr>
              <a:buSzTx/>
              <a:buFontTx/>
              <a:buNone/>
              <a:tabLst/>
              <a:defRPr/>
            </a:pPr>
            <a:r>
              <a:rPr kumimoji="0" lang="en-US" altLang="en-US" sz="1200" b="1" i="0" u="none" strike="noStrike" kern="0" cap="none" spc="0" normalizeH="0" baseline="0" noProof="0" dirty="0">
                <a:ln>
                  <a:noFill/>
                </a:ln>
                <a:effectLst/>
                <a:uLnTx/>
                <a:uFillTx/>
                <a:latin typeface="Calibri" panose="020F0502020204030204"/>
                <a:ea typeface="+mn-ea"/>
                <a:cs typeface="+mn-cs"/>
              </a:rPr>
              <a:t>*Calculation assumes west wind. </a:t>
            </a:r>
          </a:p>
        </p:txBody>
      </p:sp>
      <p:sp>
        <p:nvSpPr>
          <p:cNvPr id="13" name="TextBox 12">
            <a:extLst>
              <a:ext uri="{FF2B5EF4-FFF2-40B4-BE49-F238E27FC236}">
                <a16:creationId xmlns:a16="http://schemas.microsoft.com/office/drawing/2014/main" id="{63606447-6E01-47A5-9465-E84884B3BD84}"/>
              </a:ext>
            </a:extLst>
          </p:cNvPr>
          <p:cNvSpPr txBox="1"/>
          <p:nvPr/>
        </p:nvSpPr>
        <p:spPr>
          <a:xfrm>
            <a:off x="2371060" y="6278041"/>
            <a:ext cx="7123813" cy="430887"/>
          </a:xfrm>
          <a:prstGeom prst="rect">
            <a:avLst/>
          </a:prstGeom>
          <a:solidFill>
            <a:sysClr val="window" lastClr="FFFFFF"/>
          </a:solidFill>
          <a:ln>
            <a:solidFill>
              <a:sysClr val="windowText" lastClr="0000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0000"/>
                </a:solidFill>
                <a:effectLst/>
                <a:uLnTx/>
                <a:uFillTx/>
                <a:latin typeface="Arial"/>
                <a:ea typeface="+mn-ea"/>
                <a:cs typeface="+mn-cs"/>
              </a:rPr>
              <a:t>Buffer 310 ft downwind plus 57 ft omni directional</a:t>
            </a:r>
          </a:p>
        </p:txBody>
      </p:sp>
    </p:spTree>
    <p:extLst>
      <p:ext uri="{BB962C8B-B14F-4D97-AF65-F5344CB8AC3E}">
        <p14:creationId xmlns:p14="http://schemas.microsoft.com/office/powerpoint/2010/main" val="2146479951"/>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CA767-975F-4E63-AB2F-D76D380C7116}"/>
              </a:ext>
            </a:extLst>
          </p:cNvPr>
          <p:cNvSpPr>
            <a:spLocks noGrp="1"/>
          </p:cNvSpPr>
          <p:nvPr>
            <p:ph type="ctrTitle"/>
          </p:nvPr>
        </p:nvSpPr>
        <p:spPr>
          <a:xfrm>
            <a:off x="0" y="0"/>
            <a:ext cx="12192000" cy="714374"/>
          </a:xfrm>
          <a:solidFill>
            <a:schemeClr val="tx1"/>
          </a:solidFill>
        </p:spPr>
        <p:txBody>
          <a:bodyPr>
            <a:normAutofit/>
          </a:bodyPr>
          <a:lstStyle/>
          <a:p>
            <a:pPr algn="ctr"/>
            <a:r>
              <a:rPr lang="en-US" sz="3800" b="1" dirty="0">
                <a:solidFill>
                  <a:srgbClr val="FFFF00"/>
                </a:solidFill>
              </a:rPr>
              <a:t>University of Georgia Extension Pesticide Complaints</a:t>
            </a:r>
          </a:p>
        </p:txBody>
      </p:sp>
      <p:graphicFrame>
        <p:nvGraphicFramePr>
          <p:cNvPr id="8" name="Content Placeholder 7">
            <a:extLst>
              <a:ext uri="{FF2B5EF4-FFF2-40B4-BE49-F238E27FC236}">
                <a16:creationId xmlns:a16="http://schemas.microsoft.com/office/drawing/2014/main" id="{1A3DBEA4-99F1-42E0-B1A9-7C1D8FF94168}"/>
              </a:ext>
            </a:extLst>
          </p:cNvPr>
          <p:cNvGraphicFramePr>
            <a:graphicFrameLocks noGrp="1"/>
          </p:cNvGraphicFramePr>
          <p:nvPr>
            <p:ph idx="4294967295"/>
            <p:extLst>
              <p:ext uri="{D42A27DB-BD31-4B8C-83A1-F6EECF244321}">
                <p14:modId xmlns:p14="http://schemas.microsoft.com/office/powerpoint/2010/main" val="1594107578"/>
              </p:ext>
            </p:extLst>
          </p:nvPr>
        </p:nvGraphicFramePr>
        <p:xfrm>
          <a:off x="938933" y="1237672"/>
          <a:ext cx="10569575" cy="4049712"/>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2" descr="D:\ASC2018\UPW Logo\UPW Logo_3up.png">
            <a:extLst>
              <a:ext uri="{FF2B5EF4-FFF2-40B4-BE49-F238E27FC236}">
                <a16:creationId xmlns:a16="http://schemas.microsoft.com/office/drawing/2014/main" id="{68F755F2-FC54-4BB9-9F22-BC6278F0CA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315" y="6089072"/>
            <a:ext cx="10695709" cy="69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4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3042" name="Picture 2" descr="D:\Photo's\Culpepper Farm\farm 0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1106" y="738239"/>
            <a:ext cx="4701473" cy="318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0"/>
            <a:ext cx="12192000" cy="677108"/>
          </a:xfrm>
          <a:prstGeom prst="rect">
            <a:avLst/>
          </a:prstGeom>
          <a:solidFill>
            <a:schemeClr val="tx1"/>
          </a:solidFill>
        </p:spPr>
        <p:txBody>
          <a:bodyPr wrap="square" rtlCol="0">
            <a:spAutoFit/>
          </a:bodyPr>
          <a:lstStyle/>
          <a:p>
            <a:pPr algn="ctr">
              <a:defRPr/>
            </a:pPr>
            <a:r>
              <a:rPr lang="en-US" sz="3800" b="1" dirty="0">
                <a:solidFill>
                  <a:srgbClr val="FFFF00"/>
                </a:solidFill>
                <a:latin typeface="Arial"/>
                <a:cs typeface="Calibri Light" panose="020F0302020204030204" pitchFamily="34" charset="0"/>
              </a:rPr>
              <a:t>Endangered Species Act &amp; Georgia Pilot Program</a:t>
            </a:r>
          </a:p>
        </p:txBody>
      </p:sp>
      <p:grpSp>
        <p:nvGrpSpPr>
          <p:cNvPr id="8" name="Group 7">
            <a:extLst>
              <a:ext uri="{FF2B5EF4-FFF2-40B4-BE49-F238E27FC236}">
                <a16:creationId xmlns:a16="http://schemas.microsoft.com/office/drawing/2014/main" id="{86CDE528-22DC-4409-A7C1-234D22CC9473}"/>
              </a:ext>
            </a:extLst>
          </p:cNvPr>
          <p:cNvGrpSpPr/>
          <p:nvPr/>
        </p:nvGrpSpPr>
        <p:grpSpPr>
          <a:xfrm>
            <a:off x="671106" y="4442326"/>
            <a:ext cx="5751036" cy="1973320"/>
            <a:chOff x="1020593" y="4802233"/>
            <a:chExt cx="5639463" cy="1870650"/>
          </a:xfrm>
        </p:grpSpPr>
        <p:pic>
          <p:nvPicPr>
            <p:cNvPr id="9" name="Picture 8">
              <a:extLst>
                <a:ext uri="{FF2B5EF4-FFF2-40B4-BE49-F238E27FC236}">
                  <a16:creationId xmlns:a16="http://schemas.microsoft.com/office/drawing/2014/main" id="{1846D852-7D35-4E4C-A39B-C3ABBBFCE0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0593" y="4802234"/>
              <a:ext cx="3423421" cy="1039800"/>
            </a:xfrm>
            <a:prstGeom prst="rect">
              <a:avLst/>
            </a:prstGeom>
            <a:ln>
              <a:solidFill>
                <a:sysClr val="windowText" lastClr="000000"/>
              </a:solidFill>
            </a:ln>
          </p:spPr>
        </p:pic>
        <p:pic>
          <p:nvPicPr>
            <p:cNvPr id="10" name="Picture 9">
              <a:extLst>
                <a:ext uri="{FF2B5EF4-FFF2-40B4-BE49-F238E27FC236}">
                  <a16:creationId xmlns:a16="http://schemas.microsoft.com/office/drawing/2014/main" id="{D38AF56F-0EFC-430F-A7A8-05F978358A16}"/>
                </a:ext>
              </a:extLst>
            </p:cNvPr>
            <p:cNvPicPr>
              <a:picLocks noChangeAspect="1"/>
            </p:cNvPicPr>
            <p:nvPr/>
          </p:nvPicPr>
          <p:blipFill>
            <a:blip r:embed="rId5"/>
            <a:stretch>
              <a:fillRect/>
            </a:stretch>
          </p:blipFill>
          <p:spPr>
            <a:xfrm>
              <a:off x="4722646" y="4802233"/>
              <a:ext cx="1937410" cy="1839869"/>
            </a:xfrm>
            <a:prstGeom prst="rect">
              <a:avLst/>
            </a:prstGeom>
            <a:ln>
              <a:solidFill>
                <a:sysClr val="windowText" lastClr="000000"/>
              </a:solidFill>
            </a:ln>
          </p:spPr>
        </p:pic>
        <p:sp>
          <p:nvSpPr>
            <p:cNvPr id="12" name="TextBox 11">
              <a:extLst>
                <a:ext uri="{FF2B5EF4-FFF2-40B4-BE49-F238E27FC236}">
                  <a16:creationId xmlns:a16="http://schemas.microsoft.com/office/drawing/2014/main" id="{A1951A2C-61AE-4A34-A18E-025933F42E07}"/>
                </a:ext>
              </a:extLst>
            </p:cNvPr>
            <p:cNvSpPr txBox="1"/>
            <p:nvPr/>
          </p:nvSpPr>
          <p:spPr>
            <a:xfrm>
              <a:off x="1020593" y="6057330"/>
              <a:ext cx="3423421" cy="615553"/>
            </a:xfrm>
            <a:prstGeom prst="rect">
              <a:avLst/>
            </a:prstGeom>
            <a:solidFill>
              <a:srgbClr val="FF0000"/>
            </a:solidFill>
            <a:ln>
              <a:solidFill>
                <a:sysClr val="windowText" lastClr="000000"/>
              </a:solidFill>
            </a:ln>
          </p:spPr>
          <p:txBody>
            <a:bodyPr wrap="square">
              <a:spAutoFit/>
            </a:bodyPr>
            <a:lstStyle/>
            <a:p>
              <a:pPr algn="ctr" defTabSz="685800" fontAlgn="base">
                <a:spcBef>
                  <a:spcPct val="0"/>
                </a:spcBef>
                <a:spcAft>
                  <a:spcPct val="0"/>
                </a:spcAft>
                <a:defRPr/>
              </a:pPr>
              <a:r>
                <a:rPr lang="en-US" sz="2400" b="1" kern="0" dirty="0">
                  <a:solidFill>
                    <a:srgbClr val="FFFFFF"/>
                  </a:solidFill>
                  <a:latin typeface="Arial"/>
                </a:rPr>
                <a:t>Farmers</a:t>
              </a:r>
              <a:endParaRPr lang="en-US" sz="1500" b="1" kern="0" dirty="0">
                <a:solidFill>
                  <a:srgbClr val="FFFFFF"/>
                </a:solidFill>
                <a:latin typeface="Arial"/>
              </a:endParaRPr>
            </a:p>
          </p:txBody>
        </p:sp>
      </p:grpSp>
      <p:grpSp>
        <p:nvGrpSpPr>
          <p:cNvPr id="21" name="Group 20">
            <a:extLst>
              <a:ext uri="{FF2B5EF4-FFF2-40B4-BE49-F238E27FC236}">
                <a16:creationId xmlns:a16="http://schemas.microsoft.com/office/drawing/2014/main" id="{DDE5C686-6000-4AD8-BF39-EE7C8D28EC1C}"/>
              </a:ext>
            </a:extLst>
          </p:cNvPr>
          <p:cNvGrpSpPr/>
          <p:nvPr/>
        </p:nvGrpSpPr>
        <p:grpSpPr>
          <a:xfrm>
            <a:off x="7922649" y="4432882"/>
            <a:ext cx="4029288" cy="1950294"/>
            <a:chOff x="6938688" y="4802233"/>
            <a:chExt cx="3951118" cy="1848822"/>
          </a:xfrm>
        </p:grpSpPr>
        <p:pic>
          <p:nvPicPr>
            <p:cNvPr id="24" name="Picture 23">
              <a:extLst>
                <a:ext uri="{FF2B5EF4-FFF2-40B4-BE49-F238E27FC236}">
                  <a16:creationId xmlns:a16="http://schemas.microsoft.com/office/drawing/2014/main" id="{AC1C4DEE-6C03-4E20-8958-7064CA134F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38688" y="4802233"/>
              <a:ext cx="1969040" cy="1848822"/>
            </a:xfrm>
            <a:prstGeom prst="rect">
              <a:avLst/>
            </a:prstGeom>
            <a:ln>
              <a:solidFill>
                <a:sysClr val="windowText" lastClr="000000"/>
              </a:solidFill>
            </a:ln>
          </p:spPr>
        </p:pic>
        <p:pic>
          <p:nvPicPr>
            <p:cNvPr id="26" name="Picture 2" descr="http://www.sofreshandsogreen.com/wp-content/uploads/2010/12/EPA-logo-510x555.jpg">
              <a:extLst>
                <a:ext uri="{FF2B5EF4-FFF2-40B4-BE49-F238E27FC236}">
                  <a16:creationId xmlns:a16="http://schemas.microsoft.com/office/drawing/2014/main" id="{59EF94BC-6D88-471C-8300-F0135D68B41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86360" y="4802233"/>
              <a:ext cx="1703446" cy="18398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7" name="Content Placeholder 3">
            <a:extLst>
              <a:ext uri="{FF2B5EF4-FFF2-40B4-BE49-F238E27FC236}">
                <a16:creationId xmlns:a16="http://schemas.microsoft.com/office/drawing/2014/main" id="{105CF358-86CE-443A-954A-6253FFA976C7}"/>
              </a:ext>
            </a:extLst>
          </p:cNvPr>
          <p:cNvSpPr txBox="1">
            <a:spLocks/>
          </p:cNvSpPr>
          <p:nvPr/>
        </p:nvSpPr>
        <p:spPr>
          <a:xfrm>
            <a:off x="8165232" y="3841587"/>
            <a:ext cx="3530825" cy="497876"/>
          </a:xfrm>
          <a:prstGeom prst="rect">
            <a:avLst/>
          </a:prstGeom>
          <a:solidFill>
            <a:schemeClr val="bg1"/>
          </a:solidFill>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ts val="3800"/>
              </a:lnSpc>
              <a:spcBef>
                <a:spcPts val="750"/>
              </a:spcBef>
              <a:spcAft>
                <a:spcPts val="0"/>
              </a:spcAft>
              <a:buClrTx/>
              <a:buSzTx/>
              <a:buNone/>
              <a:tabLst/>
              <a:defRPr/>
            </a:pP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 cooperation with</a:t>
            </a:r>
          </a:p>
          <a:p>
            <a:pPr marL="514350" marR="0" lvl="1" indent="-171450" algn="l" defTabSz="685800" rtl="0" eaLnBrk="1" fontAlgn="auto" latinLnBrk="0" hangingPunct="1">
              <a:lnSpc>
                <a:spcPts val="3800"/>
              </a:lnSpc>
              <a:spcBef>
                <a:spcPts val="375"/>
              </a:spcBef>
              <a:spcAft>
                <a:spcPts val="0"/>
              </a:spcAft>
              <a:buClrTx/>
              <a:buSzTx/>
              <a:buFont typeface="Calibri" panose="020F0502020204030204" pitchFamily="34" charset="0"/>
              <a:buChar char="–"/>
              <a:tabLst/>
              <a:defRPr/>
            </a:pPr>
            <a:endParaRPr kumimoji="0" lang="en-US" sz="28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1" indent="0" algn="l" defTabSz="685800" rtl="0" eaLnBrk="1" fontAlgn="auto" latinLnBrk="0" hangingPunct="1">
              <a:lnSpc>
                <a:spcPts val="3800"/>
              </a:lnSpc>
              <a:spcBef>
                <a:spcPts val="375"/>
              </a:spcBef>
              <a:spcAft>
                <a:spcPts val="0"/>
              </a:spcAft>
              <a:buClrTx/>
              <a:buSzTx/>
              <a:buFont typeface="Arial" panose="020B0604020202020204" pitchFamily="34" charset="0"/>
              <a:buNone/>
              <a:tabLst/>
              <a:defRPr/>
            </a:pPr>
            <a:endParaRPr kumimoji="0" lang="en-US" sz="2800" b="1" i="1"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ts val="3800"/>
              </a:lnSpc>
              <a:spcBef>
                <a:spcPts val="75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3" name="Content Placeholder 3">
            <a:extLst>
              <a:ext uri="{FF2B5EF4-FFF2-40B4-BE49-F238E27FC236}">
                <a16:creationId xmlns:a16="http://schemas.microsoft.com/office/drawing/2014/main" id="{6734A928-3EE3-4C5F-B219-3E067960C349}"/>
              </a:ext>
            </a:extLst>
          </p:cNvPr>
          <p:cNvSpPr txBox="1">
            <a:spLocks/>
          </p:cNvSpPr>
          <p:nvPr/>
        </p:nvSpPr>
        <p:spPr>
          <a:xfrm>
            <a:off x="5372579" y="1219201"/>
            <a:ext cx="6690112" cy="1440575"/>
          </a:xfrm>
          <a:prstGeom prst="rect">
            <a:avLst/>
          </a:prstGeom>
        </p:spPr>
        <p:txBody>
          <a:bodyPr>
            <a:noAutofit/>
          </a:bodyPr>
          <a:lstStyle>
            <a:lvl1pPr marL="342900" indent="-342900" algn="l" rtl="0" eaLnBrk="0" fontAlgn="base" hangingPunct="0">
              <a:spcBef>
                <a:spcPct val="20000"/>
              </a:spcBef>
              <a:spcAft>
                <a:spcPct val="0"/>
              </a:spcAft>
              <a:buClr>
                <a:schemeClr val="bg1"/>
              </a:buClr>
              <a:buFont typeface="Wingdings" pitchFamily="2" charset="2"/>
              <a:buChar char="Ø"/>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 typeface="Wingdings" pitchFamily="2" charset="2"/>
              <a:buNone/>
            </a:pPr>
            <a:r>
              <a:rPr lang="en-US" sz="2800" b="1" kern="0" dirty="0">
                <a:solidFill>
                  <a:schemeClr val="tx1"/>
                </a:solidFill>
                <a:latin typeface="Arial" panose="020B0604020202020204" pitchFamily="34" charset="0"/>
                <a:cs typeface="Arial" panose="020B0604020202020204" pitchFamily="34" charset="0"/>
              </a:rPr>
              <a:t>Increase the quantity and quality of information available to the U.S. EPA and the Services, so they can make better-informed decisions</a:t>
            </a:r>
          </a:p>
        </p:txBody>
      </p:sp>
    </p:spTree>
    <p:extLst>
      <p:ext uri="{BB962C8B-B14F-4D97-AF65-F5344CB8AC3E}">
        <p14:creationId xmlns:p14="http://schemas.microsoft.com/office/powerpoint/2010/main" val="3839962365"/>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Impact Maps Using Historical Info</a:t>
            </a:r>
          </a:p>
        </p:txBody>
      </p:sp>
      <p:grpSp>
        <p:nvGrpSpPr>
          <p:cNvPr id="32" name="Group 31">
            <a:extLst>
              <a:ext uri="{FF2B5EF4-FFF2-40B4-BE49-F238E27FC236}">
                <a16:creationId xmlns:a16="http://schemas.microsoft.com/office/drawing/2014/main" id="{65B7ABB1-0EC3-42EE-8185-7362D3C18C03}"/>
              </a:ext>
            </a:extLst>
          </p:cNvPr>
          <p:cNvGrpSpPr/>
          <p:nvPr/>
        </p:nvGrpSpPr>
        <p:grpSpPr>
          <a:xfrm>
            <a:off x="195744" y="1257300"/>
            <a:ext cx="7884207" cy="5411946"/>
            <a:chOff x="195744" y="1257300"/>
            <a:chExt cx="7884207" cy="5411946"/>
          </a:xfrm>
        </p:grpSpPr>
        <p:pic>
          <p:nvPicPr>
            <p:cNvPr id="31" name="Picture 30">
              <a:extLst>
                <a:ext uri="{FF2B5EF4-FFF2-40B4-BE49-F238E27FC236}">
                  <a16:creationId xmlns:a16="http://schemas.microsoft.com/office/drawing/2014/main" id="{6F1DBAF8-2108-4C64-8117-ECD3835268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0"/>
            <a:stretch/>
          </p:blipFill>
          <p:spPr>
            <a:xfrm>
              <a:off x="4170996" y="4937073"/>
              <a:ext cx="1911459" cy="1720902"/>
            </a:xfrm>
            <a:prstGeom prst="rect">
              <a:avLst/>
            </a:prstGeom>
            <a:ln>
              <a:solidFill>
                <a:schemeClr val="tx1"/>
              </a:solidFill>
            </a:ln>
          </p:spPr>
        </p:pic>
        <p:pic>
          <p:nvPicPr>
            <p:cNvPr id="29" name="Picture 28">
              <a:extLst>
                <a:ext uri="{FF2B5EF4-FFF2-40B4-BE49-F238E27FC236}">
                  <a16:creationId xmlns:a16="http://schemas.microsoft.com/office/drawing/2014/main" id="{B9F9EBF3-A382-427C-AB98-A726B2F31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9070" y="4931325"/>
              <a:ext cx="1895162" cy="1737921"/>
            </a:xfrm>
            <a:prstGeom prst="rect">
              <a:avLst/>
            </a:prstGeom>
            <a:ln>
              <a:solidFill>
                <a:schemeClr val="tx1"/>
              </a:solidFill>
            </a:ln>
          </p:spPr>
        </p:pic>
        <p:pic>
          <p:nvPicPr>
            <p:cNvPr id="26" name="Picture 25">
              <a:extLst>
                <a:ext uri="{FF2B5EF4-FFF2-40B4-BE49-F238E27FC236}">
                  <a16:creationId xmlns:a16="http://schemas.microsoft.com/office/drawing/2014/main" id="{EFE25DE0-ED8C-4804-B8C7-F16054740A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186" y="4931325"/>
              <a:ext cx="1892734" cy="1727087"/>
            </a:xfrm>
            <a:prstGeom prst="rect">
              <a:avLst/>
            </a:prstGeom>
            <a:ln>
              <a:solidFill>
                <a:schemeClr val="tx1"/>
              </a:solidFill>
            </a:ln>
          </p:spPr>
        </p:pic>
        <p:pic>
          <p:nvPicPr>
            <p:cNvPr id="23" name="Picture 22">
              <a:extLst>
                <a:ext uri="{FF2B5EF4-FFF2-40B4-BE49-F238E27FC236}">
                  <a16:creationId xmlns:a16="http://schemas.microsoft.com/office/drawing/2014/main" id="{CB21C32E-F51E-4ECD-8F8E-E53C6A9DA6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280" y="3097875"/>
              <a:ext cx="1905638" cy="1733886"/>
            </a:xfrm>
            <a:prstGeom prst="rect">
              <a:avLst/>
            </a:prstGeom>
            <a:ln>
              <a:solidFill>
                <a:schemeClr val="tx1"/>
              </a:solidFill>
            </a:ln>
          </p:spPr>
        </p:pic>
        <p:pic>
          <p:nvPicPr>
            <p:cNvPr id="20" name="Picture 19">
              <a:extLst>
                <a:ext uri="{FF2B5EF4-FFF2-40B4-BE49-F238E27FC236}">
                  <a16:creationId xmlns:a16="http://schemas.microsoft.com/office/drawing/2014/main" id="{1875DE9C-55A0-49C7-82AE-11742CA8DAC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81442" y="3095081"/>
              <a:ext cx="1905638" cy="1736680"/>
            </a:xfrm>
            <a:prstGeom prst="rect">
              <a:avLst/>
            </a:prstGeom>
            <a:ln>
              <a:solidFill>
                <a:schemeClr val="tx1"/>
              </a:solidFill>
            </a:ln>
          </p:spPr>
        </p:pic>
        <p:pic>
          <p:nvPicPr>
            <p:cNvPr id="17" name="Picture 16">
              <a:extLst>
                <a:ext uri="{FF2B5EF4-FFF2-40B4-BE49-F238E27FC236}">
                  <a16:creationId xmlns:a16="http://schemas.microsoft.com/office/drawing/2014/main" id="{8624F95B-01C8-45D6-BDC9-B38DD7153A0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88595" y="3100192"/>
              <a:ext cx="1905636" cy="1728983"/>
            </a:xfrm>
            <a:prstGeom prst="rect">
              <a:avLst/>
            </a:prstGeom>
            <a:ln>
              <a:solidFill>
                <a:schemeClr val="tx1"/>
              </a:solidFill>
            </a:ln>
          </p:spPr>
        </p:pic>
        <p:pic>
          <p:nvPicPr>
            <p:cNvPr id="13" name="Picture 12">
              <a:extLst>
                <a:ext uri="{FF2B5EF4-FFF2-40B4-BE49-F238E27FC236}">
                  <a16:creationId xmlns:a16="http://schemas.microsoft.com/office/drawing/2014/main" id="{842A5A96-EAB1-4520-B899-805A60E2AE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5744" y="3100193"/>
              <a:ext cx="1905633" cy="1725042"/>
            </a:xfrm>
            <a:prstGeom prst="rect">
              <a:avLst/>
            </a:prstGeom>
            <a:ln>
              <a:solidFill>
                <a:schemeClr val="tx1"/>
              </a:solidFill>
            </a:ln>
          </p:spPr>
        </p:pic>
        <p:pic>
          <p:nvPicPr>
            <p:cNvPr id="11" name="Picture 10">
              <a:extLst>
                <a:ext uri="{FF2B5EF4-FFF2-40B4-BE49-F238E27FC236}">
                  <a16:creationId xmlns:a16="http://schemas.microsoft.com/office/drawing/2014/main" id="{20DCEFD8-B650-446D-8F16-6F087F8332D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74285" y="1257301"/>
              <a:ext cx="1905633" cy="1727182"/>
            </a:xfrm>
            <a:prstGeom prst="rect">
              <a:avLst/>
            </a:prstGeom>
            <a:ln>
              <a:solidFill>
                <a:schemeClr val="tx1"/>
              </a:solidFill>
            </a:ln>
          </p:spPr>
        </p:pic>
        <p:pic>
          <p:nvPicPr>
            <p:cNvPr id="9" name="Picture 8">
              <a:extLst>
                <a:ext uri="{FF2B5EF4-FFF2-40B4-BE49-F238E27FC236}">
                  <a16:creationId xmlns:a16="http://schemas.microsoft.com/office/drawing/2014/main" id="{991EE312-6A75-4056-AC67-B97CD3AE1FA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296"/>
            <a:stretch/>
          </p:blipFill>
          <p:spPr>
            <a:xfrm>
              <a:off x="4181446" y="1259448"/>
              <a:ext cx="1905634" cy="1734650"/>
            </a:xfrm>
            <a:prstGeom prst="rect">
              <a:avLst/>
            </a:prstGeom>
            <a:ln>
              <a:solidFill>
                <a:schemeClr val="tx1"/>
              </a:solidFill>
            </a:ln>
          </p:spPr>
        </p:pic>
        <p:pic>
          <p:nvPicPr>
            <p:cNvPr id="5" name="Picture 4">
              <a:extLst>
                <a:ext uri="{FF2B5EF4-FFF2-40B4-BE49-F238E27FC236}">
                  <a16:creationId xmlns:a16="http://schemas.microsoft.com/office/drawing/2014/main" id="{86ADBB38-D547-4ACB-9486-E26B8BC96ED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188598" y="1259444"/>
              <a:ext cx="1905633" cy="1731406"/>
            </a:xfrm>
            <a:prstGeom prst="rect">
              <a:avLst/>
            </a:prstGeom>
            <a:ln>
              <a:solidFill>
                <a:schemeClr val="tx1"/>
              </a:solidFill>
            </a:ln>
          </p:spPr>
        </p:pic>
        <p:pic>
          <p:nvPicPr>
            <p:cNvPr id="3" name="Picture 2">
              <a:extLst>
                <a:ext uri="{FF2B5EF4-FFF2-40B4-BE49-F238E27FC236}">
                  <a16:creationId xmlns:a16="http://schemas.microsoft.com/office/drawing/2014/main" id="{04E4B9DE-1B7E-4F70-9435-24136EEC8F4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95744" y="1257300"/>
              <a:ext cx="1905633" cy="1732274"/>
            </a:xfrm>
            <a:prstGeom prst="rect">
              <a:avLst/>
            </a:prstGeom>
            <a:ln>
              <a:solidFill>
                <a:schemeClr val="tx1"/>
              </a:solidFill>
            </a:ln>
          </p:spPr>
        </p:pic>
        <p:sp>
          <p:nvSpPr>
            <p:cNvPr id="45" name="Rectangle 3">
              <a:extLst>
                <a:ext uri="{FF2B5EF4-FFF2-40B4-BE49-F238E27FC236}">
                  <a16:creationId xmlns:a16="http://schemas.microsoft.com/office/drawing/2014/main" id="{78CCA29C-1F74-428E-B896-1EECD40AEBDE}"/>
                </a:ext>
              </a:extLst>
            </p:cNvPr>
            <p:cNvSpPr txBox="1">
              <a:spLocks noChangeArrowheads="1"/>
            </p:cNvSpPr>
            <p:nvPr/>
          </p:nvSpPr>
          <p:spPr bwMode="auto">
            <a:xfrm>
              <a:off x="645952" y="2667424"/>
              <a:ext cx="1455432"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9,587 ac (13%)</a:t>
              </a:r>
            </a:p>
          </p:txBody>
        </p:sp>
        <p:sp>
          <p:nvSpPr>
            <p:cNvPr id="46" name="Rectangle 3">
              <a:extLst>
                <a:ext uri="{FF2B5EF4-FFF2-40B4-BE49-F238E27FC236}">
                  <a16:creationId xmlns:a16="http://schemas.microsoft.com/office/drawing/2014/main" id="{9A6D9E72-F532-4A61-9A5F-6B8F7D1C954D}"/>
                </a:ext>
              </a:extLst>
            </p:cNvPr>
            <p:cNvSpPr txBox="1">
              <a:spLocks noChangeArrowheads="1"/>
            </p:cNvSpPr>
            <p:nvPr/>
          </p:nvSpPr>
          <p:spPr bwMode="auto">
            <a:xfrm>
              <a:off x="2630811" y="2667423"/>
              <a:ext cx="1463431"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6,534 ac (8.7%)</a:t>
              </a:r>
            </a:p>
          </p:txBody>
        </p:sp>
        <p:sp>
          <p:nvSpPr>
            <p:cNvPr id="47" name="Rectangle 3">
              <a:extLst>
                <a:ext uri="{FF2B5EF4-FFF2-40B4-BE49-F238E27FC236}">
                  <a16:creationId xmlns:a16="http://schemas.microsoft.com/office/drawing/2014/main" id="{3E3B4645-EFAB-49E8-B9BA-2CA154AA8782}"/>
                </a:ext>
              </a:extLst>
            </p:cNvPr>
            <p:cNvSpPr txBox="1">
              <a:spLocks noChangeArrowheads="1"/>
            </p:cNvSpPr>
            <p:nvPr/>
          </p:nvSpPr>
          <p:spPr bwMode="auto">
            <a:xfrm>
              <a:off x="4710880" y="2656761"/>
              <a:ext cx="1376217"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3,602 ac (4%)</a:t>
              </a:r>
            </a:p>
          </p:txBody>
        </p:sp>
        <p:sp>
          <p:nvSpPr>
            <p:cNvPr id="48" name="Rectangle 3">
              <a:extLst>
                <a:ext uri="{FF2B5EF4-FFF2-40B4-BE49-F238E27FC236}">
                  <a16:creationId xmlns:a16="http://schemas.microsoft.com/office/drawing/2014/main" id="{674BFB43-189E-41B0-953B-F96D85B6D721}"/>
                </a:ext>
              </a:extLst>
            </p:cNvPr>
            <p:cNvSpPr txBox="1">
              <a:spLocks noChangeArrowheads="1"/>
            </p:cNvSpPr>
            <p:nvPr/>
          </p:nvSpPr>
          <p:spPr bwMode="auto">
            <a:xfrm>
              <a:off x="6616515" y="2657896"/>
              <a:ext cx="1463436"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5,312 ac (4.9%)</a:t>
              </a:r>
            </a:p>
          </p:txBody>
        </p:sp>
        <p:sp>
          <p:nvSpPr>
            <p:cNvPr id="49" name="Rectangle 3">
              <a:extLst>
                <a:ext uri="{FF2B5EF4-FFF2-40B4-BE49-F238E27FC236}">
                  <a16:creationId xmlns:a16="http://schemas.microsoft.com/office/drawing/2014/main" id="{BEE937A6-0C08-4DDF-95E0-86B3497FD5C1}"/>
                </a:ext>
              </a:extLst>
            </p:cNvPr>
            <p:cNvSpPr txBox="1">
              <a:spLocks noChangeArrowheads="1"/>
            </p:cNvSpPr>
            <p:nvPr/>
          </p:nvSpPr>
          <p:spPr bwMode="auto">
            <a:xfrm>
              <a:off x="1123990" y="4499890"/>
              <a:ext cx="977394"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0 ac (0%)</a:t>
              </a:r>
            </a:p>
          </p:txBody>
        </p:sp>
        <p:sp>
          <p:nvSpPr>
            <p:cNvPr id="50" name="Rectangle 3">
              <a:extLst>
                <a:ext uri="{FF2B5EF4-FFF2-40B4-BE49-F238E27FC236}">
                  <a16:creationId xmlns:a16="http://schemas.microsoft.com/office/drawing/2014/main" id="{14D67CC4-4588-46DE-B62D-23EB9B90F2B0}"/>
                </a:ext>
              </a:extLst>
            </p:cNvPr>
            <p:cNvSpPr txBox="1">
              <a:spLocks noChangeArrowheads="1"/>
            </p:cNvSpPr>
            <p:nvPr/>
          </p:nvSpPr>
          <p:spPr bwMode="auto">
            <a:xfrm>
              <a:off x="2630810" y="4499889"/>
              <a:ext cx="1463431"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5,179 ac (4.8%)</a:t>
              </a:r>
            </a:p>
          </p:txBody>
        </p:sp>
        <p:sp>
          <p:nvSpPr>
            <p:cNvPr id="51" name="Rectangle 3">
              <a:extLst>
                <a:ext uri="{FF2B5EF4-FFF2-40B4-BE49-F238E27FC236}">
                  <a16:creationId xmlns:a16="http://schemas.microsoft.com/office/drawing/2014/main" id="{8D2C16F2-953B-49BE-A5CA-6A3523840734}"/>
                </a:ext>
              </a:extLst>
            </p:cNvPr>
            <p:cNvSpPr txBox="1">
              <a:spLocks noChangeArrowheads="1"/>
            </p:cNvSpPr>
            <p:nvPr/>
          </p:nvSpPr>
          <p:spPr bwMode="auto">
            <a:xfrm>
              <a:off x="4623657" y="4498752"/>
              <a:ext cx="1463439"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7,751 ac (9.4%)</a:t>
              </a:r>
            </a:p>
          </p:txBody>
        </p:sp>
        <p:sp>
          <p:nvSpPr>
            <p:cNvPr id="52" name="Rectangle 3">
              <a:extLst>
                <a:ext uri="{FF2B5EF4-FFF2-40B4-BE49-F238E27FC236}">
                  <a16:creationId xmlns:a16="http://schemas.microsoft.com/office/drawing/2014/main" id="{16E38B67-31E1-433A-9D0D-9A14FB886DB2}"/>
                </a:ext>
              </a:extLst>
            </p:cNvPr>
            <p:cNvSpPr txBox="1">
              <a:spLocks noChangeArrowheads="1"/>
            </p:cNvSpPr>
            <p:nvPr/>
          </p:nvSpPr>
          <p:spPr bwMode="auto">
            <a:xfrm>
              <a:off x="6529295" y="4505272"/>
              <a:ext cx="1550655"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25,331 ac (38%)</a:t>
              </a:r>
            </a:p>
          </p:txBody>
        </p:sp>
        <p:sp>
          <p:nvSpPr>
            <p:cNvPr id="53" name="Rectangle 3">
              <a:extLst>
                <a:ext uri="{FF2B5EF4-FFF2-40B4-BE49-F238E27FC236}">
                  <a16:creationId xmlns:a16="http://schemas.microsoft.com/office/drawing/2014/main" id="{3E2AA015-7229-4A07-BAB7-551C10DD3B73}"/>
                </a:ext>
              </a:extLst>
            </p:cNvPr>
            <p:cNvSpPr txBox="1">
              <a:spLocks noChangeArrowheads="1"/>
            </p:cNvSpPr>
            <p:nvPr/>
          </p:nvSpPr>
          <p:spPr bwMode="auto">
            <a:xfrm>
              <a:off x="645952" y="6333045"/>
              <a:ext cx="1455431"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4,614 ac (5%)</a:t>
              </a:r>
            </a:p>
          </p:txBody>
        </p:sp>
        <p:sp>
          <p:nvSpPr>
            <p:cNvPr id="54" name="Rectangle 3">
              <a:extLst>
                <a:ext uri="{FF2B5EF4-FFF2-40B4-BE49-F238E27FC236}">
                  <a16:creationId xmlns:a16="http://schemas.microsoft.com/office/drawing/2014/main" id="{7DFB4862-AC5C-4C04-A8D9-56141DB8C405}"/>
                </a:ext>
              </a:extLst>
            </p:cNvPr>
            <p:cNvSpPr txBox="1">
              <a:spLocks noChangeArrowheads="1"/>
            </p:cNvSpPr>
            <p:nvPr/>
          </p:nvSpPr>
          <p:spPr bwMode="auto">
            <a:xfrm>
              <a:off x="2785145" y="6338988"/>
              <a:ext cx="1309095"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925 ac (1.2%)</a:t>
              </a:r>
            </a:p>
          </p:txBody>
        </p:sp>
        <p:sp>
          <p:nvSpPr>
            <p:cNvPr id="55" name="Rectangle 3">
              <a:extLst>
                <a:ext uri="{FF2B5EF4-FFF2-40B4-BE49-F238E27FC236}">
                  <a16:creationId xmlns:a16="http://schemas.microsoft.com/office/drawing/2014/main" id="{75607007-1F01-4D71-817C-D8CFFA630434}"/>
                </a:ext>
              </a:extLst>
            </p:cNvPr>
            <p:cNvSpPr txBox="1">
              <a:spLocks noChangeArrowheads="1"/>
            </p:cNvSpPr>
            <p:nvPr/>
          </p:nvSpPr>
          <p:spPr bwMode="auto">
            <a:xfrm>
              <a:off x="4778004" y="6331735"/>
              <a:ext cx="1309094"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333 ac (0.3%)</a:t>
              </a:r>
            </a:p>
          </p:txBody>
        </p:sp>
      </p:grpSp>
      <p:sp>
        <p:nvSpPr>
          <p:cNvPr id="33" name="Rectangle 32">
            <a:extLst>
              <a:ext uri="{FF2B5EF4-FFF2-40B4-BE49-F238E27FC236}">
                <a16:creationId xmlns:a16="http://schemas.microsoft.com/office/drawing/2014/main" id="{EFCCFB62-44B9-4298-883C-B84BAB1E4392}"/>
              </a:ext>
            </a:extLst>
          </p:cNvPr>
          <p:cNvSpPr/>
          <p:nvPr/>
        </p:nvSpPr>
        <p:spPr>
          <a:xfrm>
            <a:off x="8334375" y="1655066"/>
            <a:ext cx="3523833" cy="2802819"/>
          </a:xfrm>
          <a:prstGeom prst="rect">
            <a:avLst/>
          </a:prstGeom>
          <a:ln w="28575">
            <a:noFill/>
          </a:ln>
        </p:spPr>
        <p:txBody>
          <a:bodyPr wrap="square">
            <a:spAutoFit/>
          </a:bodyPr>
          <a:lstStyle/>
          <a:p>
            <a:pPr marL="0" marR="0" lvl="0" indent="0" algn="ctr" defTabSz="914400" rtl="0" eaLnBrk="1" fontAlgn="auto" latinLnBrk="0" hangingPunct="1">
              <a:lnSpc>
                <a:spcPct val="90000"/>
              </a:lnSpc>
              <a:spcBef>
                <a:spcPts val="0"/>
              </a:spcBef>
              <a:spcAft>
                <a:spcPts val="200"/>
              </a:spcAft>
              <a:buClrTx/>
              <a:buSzTx/>
              <a:buFontTx/>
              <a:buNone/>
              <a:tabLst/>
              <a:defRPr/>
            </a:pPr>
            <a:r>
              <a:rPr kumimoji="0" lang="en-US" sz="3200" b="1" i="1" u="sng" strike="noStrike" kern="1200" cap="none" spc="0" normalizeH="0" baseline="0" noProof="0" dirty="0">
                <a:ln>
                  <a:noFill/>
                </a:ln>
                <a:solidFill>
                  <a:prstClr val="white"/>
                </a:solidFill>
                <a:effectLst/>
                <a:uLnTx/>
                <a:uFillTx/>
                <a:latin typeface="Calibri" panose="020F0502020204030204"/>
                <a:ea typeface="+mn-ea"/>
                <a:cs typeface="+mn-cs"/>
              </a:rPr>
              <a:t>69,167 acres</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0"/>
              </a:spcBef>
              <a:spcAft>
                <a:spcPts val="2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OR </a:t>
            </a:r>
          </a:p>
          <a:p>
            <a:pPr marL="0" marR="0" lvl="0" indent="0" algn="ctr" defTabSz="914400" rtl="0" eaLnBrk="1" fontAlgn="auto" latinLnBrk="0" hangingPunct="1">
              <a:lnSpc>
                <a:spcPct val="90000"/>
              </a:lnSpc>
              <a:spcBef>
                <a:spcPts val="0"/>
              </a:spcBef>
              <a:spcAft>
                <a:spcPts val="200"/>
              </a:spcAft>
              <a:buClrTx/>
              <a:buSzTx/>
              <a:buFontTx/>
              <a:buNone/>
              <a:tabLst/>
              <a:defRPr/>
            </a:pPr>
            <a:r>
              <a:rPr kumimoji="0" lang="en-US" sz="3200" b="1" i="1" u="sng" strike="noStrike" kern="1200" cap="none" spc="0" normalizeH="0" baseline="0" noProof="0" dirty="0">
                <a:ln>
                  <a:noFill/>
                </a:ln>
                <a:solidFill>
                  <a:prstClr val="white"/>
                </a:solidFill>
                <a:effectLst/>
                <a:uLnTx/>
                <a:uFillTx/>
                <a:latin typeface="Calibri" panose="020F0502020204030204"/>
                <a:ea typeface="+mn-ea"/>
                <a:cs typeface="+mn-cs"/>
              </a:rPr>
              <a:t>7% of total acres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restricted</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from Enlist Duo applications</a:t>
            </a:r>
          </a:p>
        </p:txBody>
      </p:sp>
      <p:sp>
        <p:nvSpPr>
          <p:cNvPr id="34" name="Rectangle 33">
            <a:extLst>
              <a:ext uri="{FF2B5EF4-FFF2-40B4-BE49-F238E27FC236}">
                <a16:creationId xmlns:a16="http://schemas.microsoft.com/office/drawing/2014/main" id="{56EC7415-5869-4BD0-BA69-6BFB2260D949}"/>
              </a:ext>
            </a:extLst>
          </p:cNvPr>
          <p:cNvSpPr/>
          <p:nvPr/>
        </p:nvSpPr>
        <p:spPr>
          <a:xfrm>
            <a:off x="6616515" y="5242206"/>
            <a:ext cx="5377307" cy="1089529"/>
          </a:xfrm>
          <a:prstGeom prst="rect">
            <a:avLst/>
          </a:prstGeom>
          <a:ln w="28575">
            <a:solidFill>
              <a:srgbClr val="FFFF00"/>
            </a:solidFill>
          </a:ln>
        </p:spPr>
        <p:txBody>
          <a:bodyPr wrap="square">
            <a:spAutoFit/>
          </a:bodyPr>
          <a:lstStyle/>
          <a:p>
            <a:pPr marL="0" marR="0" lvl="0" indent="0" algn="ctr" defTabSz="914400" rtl="0" eaLnBrk="1" fontAlgn="auto" latinLnBrk="0" hangingPunct="1">
              <a:lnSpc>
                <a:spcPct val="90000"/>
              </a:lnSpc>
              <a:spcBef>
                <a:spcPts val="0"/>
              </a:spcBef>
              <a:spcAft>
                <a:spcPts val="20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Calibri" panose="020F0502020204030204"/>
                <a:ea typeface="+mn-ea"/>
                <a:cs typeface="+mn-cs"/>
              </a:rPr>
              <a:t>Nearly 1,000,000 acres of land prohibited</a:t>
            </a:r>
            <a:endPar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96F7AEC2-A0D8-494F-B44A-FA323EBBD9AE}"/>
              </a:ext>
            </a:extLst>
          </p:cNvPr>
          <p:cNvPicPr>
            <a:picLocks noChangeAspect="1"/>
          </p:cNvPicPr>
          <p:nvPr/>
        </p:nvPicPr>
        <p:blipFill>
          <a:blip r:embed="rId14"/>
          <a:stretch>
            <a:fillRect/>
          </a:stretch>
        </p:blipFill>
        <p:spPr>
          <a:xfrm>
            <a:off x="44506" y="882717"/>
            <a:ext cx="12192000" cy="54727"/>
          </a:xfrm>
          <a:prstGeom prst="rect">
            <a:avLst/>
          </a:prstGeom>
        </p:spPr>
      </p:pic>
    </p:spTree>
    <p:extLst>
      <p:ext uri="{BB962C8B-B14F-4D97-AF65-F5344CB8AC3E}">
        <p14:creationId xmlns:p14="http://schemas.microsoft.com/office/powerpoint/2010/main" val="3074482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2365" y="1386914"/>
            <a:ext cx="7440950" cy="4602825"/>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 Learn about the species habitat </a:t>
            </a:r>
            <a:endParaRPr lang="en-US" sz="3600" b="1" dirty="0">
              <a:solidFill>
                <a:schemeClr val="bg1"/>
              </a:solidFill>
              <a:latin typeface="Arial" panose="020B0604020202020204" pitchFamily="34" charset="0"/>
              <a:cs typeface="Arial" panose="020B0604020202020204" pitchFamily="34" charset="0"/>
            </a:endParaRPr>
          </a:p>
          <a:p>
            <a:pPr lvl="1">
              <a:buFont typeface="Calibri" panose="020F0502020204030204" pitchFamily="34" charset="0"/>
              <a:buChar char="–"/>
            </a:pPr>
            <a:r>
              <a:rPr lang="en-US" sz="3200" b="1" dirty="0">
                <a:solidFill>
                  <a:schemeClr val="bg1"/>
                </a:solidFill>
                <a:latin typeface="Arial" panose="020B0604020202020204" pitchFamily="34" charset="0"/>
                <a:cs typeface="Arial" panose="020B0604020202020204" pitchFamily="34" charset="0"/>
              </a:rPr>
              <a:t>Habitat consists of specific forest wetland composition </a:t>
            </a:r>
          </a:p>
          <a:p>
            <a:pPr marL="914400" lvl="2" indent="0">
              <a:buNone/>
            </a:pPr>
            <a:endParaRPr lang="en-US" sz="1600" b="1" dirty="0">
              <a:solidFill>
                <a:schemeClr val="bg1"/>
              </a:solidFill>
              <a:latin typeface="Arial" panose="020B0604020202020204" pitchFamily="34" charset="0"/>
              <a:cs typeface="Arial" panose="020B0604020202020204" pitchFamily="34" charset="0"/>
            </a:endParaRPr>
          </a:p>
          <a:p>
            <a:pPr lvl="1">
              <a:buFont typeface="Calibri" panose="020F0502020204030204" pitchFamily="34" charset="0"/>
              <a:buChar char="–"/>
            </a:pPr>
            <a:r>
              <a:rPr lang="en-US" sz="3200" b="1" dirty="0">
                <a:solidFill>
                  <a:schemeClr val="bg1"/>
                </a:solidFill>
                <a:latin typeface="Arial" panose="020B0604020202020204" pitchFamily="34" charset="0"/>
                <a:cs typeface="Arial" panose="020B0604020202020204" pitchFamily="34" charset="0"/>
              </a:rPr>
              <a:t>Occupied wetlands appear on landscape in clumped fashion</a:t>
            </a:r>
          </a:p>
          <a:p>
            <a:pPr lvl="2">
              <a:buFont typeface="Courier New" panose="02070309020205020404" pitchFamily="49" charset="0"/>
              <a:buChar char="o"/>
            </a:pPr>
            <a:r>
              <a:rPr lang="en-US" sz="2800" b="1" dirty="0">
                <a:solidFill>
                  <a:schemeClr val="bg1"/>
                </a:solidFill>
                <a:latin typeface="Arial" panose="020B0604020202020204" pitchFamily="34" charset="0"/>
                <a:cs typeface="Arial" panose="020B0604020202020204" pitchFamily="34" charset="0"/>
              </a:rPr>
              <a:t>2-6 wetlands within 0.5 km radius </a:t>
            </a:r>
          </a:p>
          <a:p>
            <a:pPr lvl="2">
              <a:buFont typeface="Courier New" panose="02070309020205020404" pitchFamily="49" charset="0"/>
              <a:buChar char="o"/>
            </a:pPr>
            <a:r>
              <a:rPr lang="en-US" sz="2800" b="1" dirty="0">
                <a:solidFill>
                  <a:schemeClr val="bg1"/>
                </a:solidFill>
                <a:latin typeface="Arial" panose="020B0604020202020204" pitchFamily="34" charset="0"/>
                <a:cs typeface="Arial" panose="020B0604020202020204" pitchFamily="34" charset="0"/>
              </a:rPr>
              <a:t>Wetland surrounded by forest</a:t>
            </a:r>
            <a:endParaRPr lang="en-US" sz="3200" b="1" dirty="0">
              <a:solidFill>
                <a:schemeClr val="bg1"/>
              </a:solidFill>
              <a:latin typeface="Arial" panose="020B0604020202020204" pitchFamily="34" charset="0"/>
              <a:cs typeface="Arial" panose="020B0604020202020204" pitchFamily="34" charset="0"/>
            </a:endParaRPr>
          </a:p>
          <a:p>
            <a:pPr lvl="1"/>
            <a:endParaRPr lang="en-US" sz="2800" b="1" dirty="0">
              <a:solidFill>
                <a:schemeClr val="bg1"/>
              </a:solidFill>
              <a:latin typeface="Arial" panose="020B0604020202020204" pitchFamily="34" charset="0"/>
              <a:cs typeface="Arial" panose="020B0604020202020204" pitchFamily="34" charset="0"/>
            </a:endParaRPr>
          </a:p>
          <a:p>
            <a:pPr lvl="1"/>
            <a:endParaRPr lang="en-US" b="1"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How to Refine the Map</a:t>
            </a:r>
          </a:p>
        </p:txBody>
      </p:sp>
      <p:pic>
        <p:nvPicPr>
          <p:cNvPr id="2" name="Picture 1">
            <a:extLst>
              <a:ext uri="{FF2B5EF4-FFF2-40B4-BE49-F238E27FC236}">
                <a16:creationId xmlns:a16="http://schemas.microsoft.com/office/drawing/2014/main" id="{B8CB6AB4-5A7B-4D8D-8DA6-8353C52802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0426" y="1275125"/>
            <a:ext cx="4308294" cy="2386668"/>
          </a:xfrm>
          <a:prstGeom prst="rect">
            <a:avLst/>
          </a:prstGeom>
          <a:ln>
            <a:solidFill>
              <a:schemeClr val="tx1"/>
            </a:solidFill>
          </a:ln>
        </p:spPr>
      </p:pic>
      <p:pic>
        <p:nvPicPr>
          <p:cNvPr id="3" name="Picture 2">
            <a:extLst>
              <a:ext uri="{FF2B5EF4-FFF2-40B4-BE49-F238E27FC236}">
                <a16:creationId xmlns:a16="http://schemas.microsoft.com/office/drawing/2014/main" id="{E99EDE73-AAAC-43A6-A38A-03C7FA21CC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0426" y="3791453"/>
            <a:ext cx="4308294" cy="2873599"/>
          </a:xfrm>
          <a:prstGeom prst="rect">
            <a:avLst/>
          </a:prstGeom>
          <a:ln>
            <a:solidFill>
              <a:schemeClr val="tx1"/>
            </a:solidFill>
          </a:ln>
        </p:spPr>
      </p:pic>
      <p:sp>
        <p:nvSpPr>
          <p:cNvPr id="5" name="Rectangle 4">
            <a:extLst>
              <a:ext uri="{FF2B5EF4-FFF2-40B4-BE49-F238E27FC236}">
                <a16:creationId xmlns:a16="http://schemas.microsoft.com/office/drawing/2014/main" id="{FAFD34B9-1F7F-4962-B89A-6202F02821DF}"/>
              </a:ext>
            </a:extLst>
          </p:cNvPr>
          <p:cNvSpPr/>
          <p:nvPr/>
        </p:nvSpPr>
        <p:spPr>
          <a:xfrm>
            <a:off x="7667538" y="3322040"/>
            <a:ext cx="4135772" cy="30175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Longleaf pines flatwoods/savanna ecosystem (adult)</a:t>
            </a:r>
          </a:p>
        </p:txBody>
      </p:sp>
      <p:sp>
        <p:nvSpPr>
          <p:cNvPr id="8" name="Rectangle 7">
            <a:extLst>
              <a:ext uri="{FF2B5EF4-FFF2-40B4-BE49-F238E27FC236}">
                <a16:creationId xmlns:a16="http://schemas.microsoft.com/office/drawing/2014/main" id="{15631B0E-AE1E-43FD-9952-B81BB805D6B4}"/>
              </a:ext>
            </a:extLst>
          </p:cNvPr>
          <p:cNvSpPr/>
          <p:nvPr/>
        </p:nvSpPr>
        <p:spPr>
          <a:xfrm>
            <a:off x="7698996" y="6325299"/>
            <a:ext cx="4114800" cy="2978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Acidic, tannin-stained ephemeral wetlands (breeding)</a:t>
            </a:r>
          </a:p>
        </p:txBody>
      </p:sp>
      <p:sp>
        <p:nvSpPr>
          <p:cNvPr id="9" name="Rectangle 8">
            <a:extLst>
              <a:ext uri="{FF2B5EF4-FFF2-40B4-BE49-F238E27FC236}">
                <a16:creationId xmlns:a16="http://schemas.microsoft.com/office/drawing/2014/main" id="{A91534E1-A584-41F1-9BA9-939D2D08182C}"/>
              </a:ext>
            </a:extLst>
          </p:cNvPr>
          <p:cNvSpPr/>
          <p:nvPr/>
        </p:nvSpPr>
        <p:spPr>
          <a:xfrm>
            <a:off x="514282" y="5495500"/>
            <a:ext cx="6813946" cy="867930"/>
          </a:xfrm>
          <a:prstGeom prst="rect">
            <a:avLst/>
          </a:prstGeom>
          <a:ln w="28575">
            <a:solidFill>
              <a:srgbClr val="FFFF00"/>
            </a:solidFill>
          </a:ln>
        </p:spPr>
        <p:txBody>
          <a:bodyPr wrap="square">
            <a:spAutoFit/>
          </a:bodyPr>
          <a:lstStyle/>
          <a:p>
            <a:pPr marL="0" marR="0" lvl="0" indent="0" algn="ctr" defTabSz="914400" rtl="0" eaLnBrk="1" fontAlgn="auto" latinLnBrk="0" hangingPunct="1">
              <a:lnSpc>
                <a:spcPct val="90000"/>
              </a:lnSpc>
              <a:spcBef>
                <a:spcPts val="1000"/>
              </a:spcBef>
              <a:spcAft>
                <a:spcPts val="20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Calibri" panose="020F0502020204030204"/>
                <a:ea typeface="+mn-ea"/>
                <a:cs typeface="+mn-cs"/>
              </a:rPr>
              <a:t>We have thoroughly enjoyed working with FWS to understand habitats!</a:t>
            </a:r>
          </a:p>
        </p:txBody>
      </p:sp>
      <p:pic>
        <p:nvPicPr>
          <p:cNvPr id="10" name="Picture 9">
            <a:extLst>
              <a:ext uri="{FF2B5EF4-FFF2-40B4-BE49-F238E27FC236}">
                <a16:creationId xmlns:a16="http://schemas.microsoft.com/office/drawing/2014/main" id="{2CB81882-8CE1-44BE-8C7D-5ED3F3D4DECA}"/>
              </a:ext>
            </a:extLst>
          </p:cNvPr>
          <p:cNvPicPr>
            <a:picLocks noChangeAspect="1"/>
          </p:cNvPicPr>
          <p:nvPr/>
        </p:nvPicPr>
        <p:blipFill>
          <a:blip r:embed="rId5"/>
          <a:stretch>
            <a:fillRect/>
          </a:stretch>
        </p:blipFill>
        <p:spPr>
          <a:xfrm>
            <a:off x="0" y="988009"/>
            <a:ext cx="12192000" cy="54727"/>
          </a:xfrm>
          <a:prstGeom prst="rect">
            <a:avLst/>
          </a:prstGeom>
        </p:spPr>
      </p:pic>
    </p:spTree>
    <p:extLst>
      <p:ext uri="{BB962C8B-B14F-4D97-AF65-F5344CB8AC3E}">
        <p14:creationId xmlns:p14="http://schemas.microsoft.com/office/powerpoint/2010/main" val="2582734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7EB9929-969E-49D8-AB56-BCB9AF9169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1533" y="4909531"/>
            <a:ext cx="1918903" cy="1757270"/>
          </a:xfrm>
          <a:prstGeom prst="rect">
            <a:avLst/>
          </a:prstGeom>
          <a:ln>
            <a:solidFill>
              <a:schemeClr val="tx1"/>
            </a:solidFill>
          </a:ln>
        </p:spPr>
      </p:pic>
      <p:pic>
        <p:nvPicPr>
          <p:cNvPr id="35" name="Picture 34">
            <a:extLst>
              <a:ext uri="{FF2B5EF4-FFF2-40B4-BE49-F238E27FC236}">
                <a16:creationId xmlns:a16="http://schemas.microsoft.com/office/drawing/2014/main" id="{FECCD5E2-EF9E-46CB-8317-906C9C4C7B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03111" y="4909532"/>
            <a:ext cx="1918902" cy="1759448"/>
          </a:xfrm>
          <a:prstGeom prst="rect">
            <a:avLst/>
          </a:prstGeom>
          <a:ln>
            <a:solidFill>
              <a:schemeClr val="tx1"/>
            </a:solidFill>
          </a:ln>
        </p:spPr>
      </p:pic>
      <p:pic>
        <p:nvPicPr>
          <p:cNvPr id="33" name="Picture 32">
            <a:extLst>
              <a:ext uri="{FF2B5EF4-FFF2-40B4-BE49-F238E27FC236}">
                <a16:creationId xmlns:a16="http://schemas.microsoft.com/office/drawing/2014/main" id="{D2526F06-AD5F-4C6E-BA14-61D362CA28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178" y="4909531"/>
            <a:ext cx="1893338" cy="1757270"/>
          </a:xfrm>
          <a:prstGeom prst="rect">
            <a:avLst/>
          </a:prstGeom>
          <a:ln>
            <a:solidFill>
              <a:schemeClr val="tx1"/>
            </a:solidFill>
          </a:ln>
        </p:spPr>
      </p:pic>
      <p:pic>
        <p:nvPicPr>
          <p:cNvPr id="28" name="Picture 27">
            <a:extLst>
              <a:ext uri="{FF2B5EF4-FFF2-40B4-BE49-F238E27FC236}">
                <a16:creationId xmlns:a16="http://schemas.microsoft.com/office/drawing/2014/main" id="{38D8D0EF-54BE-462D-BA84-A867AA9B0C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8965" y="3075192"/>
            <a:ext cx="1924378" cy="1740436"/>
          </a:xfrm>
          <a:prstGeom prst="rect">
            <a:avLst/>
          </a:prstGeom>
          <a:ln>
            <a:solidFill>
              <a:schemeClr val="tx1"/>
            </a:solidFill>
          </a:ln>
        </p:spPr>
      </p:pic>
      <p:pic>
        <p:nvPicPr>
          <p:cNvPr id="25" name="Picture 24">
            <a:extLst>
              <a:ext uri="{FF2B5EF4-FFF2-40B4-BE49-F238E27FC236}">
                <a16:creationId xmlns:a16="http://schemas.microsoft.com/office/drawing/2014/main" id="{20D37BF5-115F-4ACC-A61E-5C94FF70F8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1533" y="3081591"/>
            <a:ext cx="1924378" cy="1734037"/>
          </a:xfrm>
          <a:prstGeom prst="rect">
            <a:avLst/>
          </a:prstGeom>
          <a:ln>
            <a:solidFill>
              <a:schemeClr val="tx1"/>
            </a:solidFill>
          </a:ln>
        </p:spPr>
      </p:pic>
      <p:pic>
        <p:nvPicPr>
          <p:cNvPr id="19" name="Picture 18">
            <a:extLst>
              <a:ext uri="{FF2B5EF4-FFF2-40B4-BE49-F238E27FC236}">
                <a16:creationId xmlns:a16="http://schemas.microsoft.com/office/drawing/2014/main" id="{D894924E-42EA-4DFD-8D13-29C08AC49B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5879" y="3075192"/>
            <a:ext cx="1905637" cy="1734037"/>
          </a:xfrm>
          <a:prstGeom prst="rect">
            <a:avLst/>
          </a:prstGeom>
          <a:ln>
            <a:solidFill>
              <a:schemeClr val="tx1"/>
            </a:solidFill>
          </a:ln>
        </p:spPr>
      </p:pic>
      <p:pic>
        <p:nvPicPr>
          <p:cNvPr id="22" name="Picture 21">
            <a:extLst>
              <a:ext uri="{FF2B5EF4-FFF2-40B4-BE49-F238E27FC236}">
                <a16:creationId xmlns:a16="http://schemas.microsoft.com/office/drawing/2014/main" id="{2A80549C-9D47-46A2-8803-A2CBED2456D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03111" y="3078480"/>
            <a:ext cx="1911151" cy="1726363"/>
          </a:xfrm>
          <a:prstGeom prst="rect">
            <a:avLst/>
          </a:prstGeom>
          <a:ln>
            <a:solidFill>
              <a:schemeClr val="tx1"/>
            </a:solidFill>
          </a:ln>
        </p:spPr>
      </p:pic>
      <p:pic>
        <p:nvPicPr>
          <p:cNvPr id="16" name="Picture 15">
            <a:extLst>
              <a:ext uri="{FF2B5EF4-FFF2-40B4-BE49-F238E27FC236}">
                <a16:creationId xmlns:a16="http://schemas.microsoft.com/office/drawing/2014/main" id="{21FEEAFA-F172-49AC-BC00-378C71D7D0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48966" y="1253992"/>
            <a:ext cx="1924377" cy="1709374"/>
          </a:xfrm>
          <a:prstGeom prst="rect">
            <a:avLst/>
          </a:prstGeom>
          <a:ln>
            <a:solidFill>
              <a:schemeClr val="tx1"/>
            </a:solidFill>
          </a:ln>
        </p:spPr>
      </p:pic>
      <p:pic>
        <p:nvPicPr>
          <p:cNvPr id="14" name="Picture 13">
            <a:extLst>
              <a:ext uri="{FF2B5EF4-FFF2-40B4-BE49-F238E27FC236}">
                <a16:creationId xmlns:a16="http://schemas.microsoft.com/office/drawing/2014/main" id="{ABD32182-245E-4707-BA17-81CB85E061B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221533" y="1251883"/>
            <a:ext cx="1911459" cy="1717590"/>
          </a:xfrm>
          <a:prstGeom prst="rect">
            <a:avLst/>
          </a:prstGeom>
          <a:ln>
            <a:solidFill>
              <a:schemeClr val="tx1"/>
            </a:solidFill>
          </a:ln>
        </p:spPr>
      </p:pic>
      <p:pic>
        <p:nvPicPr>
          <p:cNvPr id="10" name="Picture 9">
            <a:extLst>
              <a:ext uri="{FF2B5EF4-FFF2-40B4-BE49-F238E27FC236}">
                <a16:creationId xmlns:a16="http://schemas.microsoft.com/office/drawing/2014/main" id="{4189FBA9-601B-41B4-BADE-2837E503026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208625" y="1257300"/>
            <a:ext cx="1905667" cy="1717590"/>
          </a:xfrm>
          <a:prstGeom prst="rect">
            <a:avLst/>
          </a:prstGeom>
          <a:ln>
            <a:solidFill>
              <a:schemeClr val="tx1"/>
            </a:solidFill>
          </a:ln>
        </p:spPr>
      </p:pic>
      <p:pic>
        <p:nvPicPr>
          <p:cNvPr id="4" name="Picture 3">
            <a:extLst>
              <a:ext uri="{FF2B5EF4-FFF2-40B4-BE49-F238E27FC236}">
                <a16:creationId xmlns:a16="http://schemas.microsoft.com/office/drawing/2014/main" id="{394DDA40-7729-44FD-B814-B7382FCD2BE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5882" y="1257299"/>
            <a:ext cx="1905634" cy="1717591"/>
          </a:xfrm>
          <a:prstGeom prst="rect">
            <a:avLst/>
          </a:prstGeom>
          <a:ln>
            <a:solidFill>
              <a:schemeClr val="tx1"/>
            </a:solidFill>
          </a:ln>
        </p:spPr>
      </p:pic>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Impact Based on Habitat Maps</a:t>
            </a:r>
          </a:p>
        </p:txBody>
      </p:sp>
      <p:sp>
        <p:nvSpPr>
          <p:cNvPr id="45" name="Rectangle 3">
            <a:extLst>
              <a:ext uri="{FF2B5EF4-FFF2-40B4-BE49-F238E27FC236}">
                <a16:creationId xmlns:a16="http://schemas.microsoft.com/office/drawing/2014/main" id="{78CCA29C-1F74-428E-B896-1EECD40AEBDE}"/>
              </a:ext>
            </a:extLst>
          </p:cNvPr>
          <p:cNvSpPr txBox="1">
            <a:spLocks noChangeArrowheads="1"/>
          </p:cNvSpPr>
          <p:nvPr/>
        </p:nvSpPr>
        <p:spPr bwMode="auto">
          <a:xfrm>
            <a:off x="645952" y="2642659"/>
            <a:ext cx="1445564"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112 ac (0.15%)</a:t>
            </a:r>
          </a:p>
        </p:txBody>
      </p:sp>
      <p:sp>
        <p:nvSpPr>
          <p:cNvPr id="46" name="Rectangle 3">
            <a:extLst>
              <a:ext uri="{FF2B5EF4-FFF2-40B4-BE49-F238E27FC236}">
                <a16:creationId xmlns:a16="http://schemas.microsoft.com/office/drawing/2014/main" id="{9A6D9E72-F532-4A61-9A5F-6B8F7D1C954D}"/>
              </a:ext>
            </a:extLst>
          </p:cNvPr>
          <p:cNvSpPr txBox="1">
            <a:spLocks noChangeArrowheads="1"/>
          </p:cNvSpPr>
          <p:nvPr/>
        </p:nvSpPr>
        <p:spPr bwMode="auto">
          <a:xfrm>
            <a:off x="2653669" y="2642414"/>
            <a:ext cx="1463431"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310 ac (0.41%)</a:t>
            </a:r>
          </a:p>
        </p:txBody>
      </p:sp>
      <p:sp>
        <p:nvSpPr>
          <p:cNvPr id="47" name="Rectangle 3">
            <a:extLst>
              <a:ext uri="{FF2B5EF4-FFF2-40B4-BE49-F238E27FC236}">
                <a16:creationId xmlns:a16="http://schemas.microsoft.com/office/drawing/2014/main" id="{3E3B4645-EFAB-49E8-B9BA-2CA154AA8782}"/>
              </a:ext>
            </a:extLst>
          </p:cNvPr>
          <p:cNvSpPr txBox="1">
            <a:spLocks noChangeArrowheads="1"/>
          </p:cNvSpPr>
          <p:nvPr/>
        </p:nvSpPr>
        <p:spPr bwMode="auto">
          <a:xfrm>
            <a:off x="4669378" y="2643426"/>
            <a:ext cx="1463440"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232 ac (0.26%)</a:t>
            </a:r>
          </a:p>
        </p:txBody>
      </p:sp>
      <p:sp>
        <p:nvSpPr>
          <p:cNvPr id="48" name="Rectangle 3">
            <a:extLst>
              <a:ext uri="{FF2B5EF4-FFF2-40B4-BE49-F238E27FC236}">
                <a16:creationId xmlns:a16="http://schemas.microsoft.com/office/drawing/2014/main" id="{674BFB43-189E-41B0-953B-F96D85B6D721}"/>
              </a:ext>
            </a:extLst>
          </p:cNvPr>
          <p:cNvSpPr txBox="1">
            <a:spLocks noChangeArrowheads="1"/>
          </p:cNvSpPr>
          <p:nvPr/>
        </p:nvSpPr>
        <p:spPr bwMode="auto">
          <a:xfrm>
            <a:off x="6715575" y="2635036"/>
            <a:ext cx="1463436"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921 ac (0.84%)</a:t>
            </a:r>
          </a:p>
        </p:txBody>
      </p:sp>
      <p:sp>
        <p:nvSpPr>
          <p:cNvPr id="49" name="Rectangle 3">
            <a:extLst>
              <a:ext uri="{FF2B5EF4-FFF2-40B4-BE49-F238E27FC236}">
                <a16:creationId xmlns:a16="http://schemas.microsoft.com/office/drawing/2014/main" id="{BEE937A6-0C08-4DDF-95E0-86B3497FD5C1}"/>
              </a:ext>
            </a:extLst>
          </p:cNvPr>
          <p:cNvSpPr txBox="1">
            <a:spLocks noChangeArrowheads="1"/>
          </p:cNvSpPr>
          <p:nvPr/>
        </p:nvSpPr>
        <p:spPr bwMode="auto">
          <a:xfrm>
            <a:off x="630712" y="4477030"/>
            <a:ext cx="1455432"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144 ac (0.25%)</a:t>
            </a:r>
          </a:p>
        </p:txBody>
      </p:sp>
      <p:sp>
        <p:nvSpPr>
          <p:cNvPr id="50" name="Rectangle 3">
            <a:extLst>
              <a:ext uri="{FF2B5EF4-FFF2-40B4-BE49-F238E27FC236}">
                <a16:creationId xmlns:a16="http://schemas.microsoft.com/office/drawing/2014/main" id="{14D67CC4-4588-46DE-B62D-23EB9B90F2B0}"/>
              </a:ext>
            </a:extLst>
          </p:cNvPr>
          <p:cNvSpPr txBox="1">
            <a:spLocks noChangeArrowheads="1"/>
          </p:cNvSpPr>
          <p:nvPr/>
        </p:nvSpPr>
        <p:spPr bwMode="auto">
          <a:xfrm>
            <a:off x="2653670" y="4477029"/>
            <a:ext cx="1463431"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308 ac (0.29%)</a:t>
            </a:r>
          </a:p>
        </p:txBody>
      </p:sp>
      <p:sp>
        <p:nvSpPr>
          <p:cNvPr id="51" name="Rectangle 3">
            <a:extLst>
              <a:ext uri="{FF2B5EF4-FFF2-40B4-BE49-F238E27FC236}">
                <a16:creationId xmlns:a16="http://schemas.microsoft.com/office/drawing/2014/main" id="{8D2C16F2-953B-49BE-A5CA-6A3523840734}"/>
              </a:ext>
            </a:extLst>
          </p:cNvPr>
          <p:cNvSpPr txBox="1">
            <a:spLocks noChangeArrowheads="1"/>
          </p:cNvSpPr>
          <p:nvPr/>
        </p:nvSpPr>
        <p:spPr bwMode="auto">
          <a:xfrm>
            <a:off x="4684617" y="4485417"/>
            <a:ext cx="1463439"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473 ac (0.57%)</a:t>
            </a:r>
          </a:p>
        </p:txBody>
      </p:sp>
      <p:sp>
        <p:nvSpPr>
          <p:cNvPr id="52" name="Rectangle 3">
            <a:extLst>
              <a:ext uri="{FF2B5EF4-FFF2-40B4-BE49-F238E27FC236}">
                <a16:creationId xmlns:a16="http://schemas.microsoft.com/office/drawing/2014/main" id="{16E38B67-31E1-433A-9D0D-9A14FB886DB2}"/>
              </a:ext>
            </a:extLst>
          </p:cNvPr>
          <p:cNvSpPr txBox="1">
            <a:spLocks noChangeArrowheads="1"/>
          </p:cNvSpPr>
          <p:nvPr/>
        </p:nvSpPr>
        <p:spPr bwMode="auto">
          <a:xfrm>
            <a:off x="6715575" y="4488127"/>
            <a:ext cx="1457768"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163 ac (0.25%)</a:t>
            </a:r>
          </a:p>
        </p:txBody>
      </p:sp>
      <p:sp>
        <p:nvSpPr>
          <p:cNvPr id="53" name="Rectangle 3">
            <a:extLst>
              <a:ext uri="{FF2B5EF4-FFF2-40B4-BE49-F238E27FC236}">
                <a16:creationId xmlns:a16="http://schemas.microsoft.com/office/drawing/2014/main" id="{3E2AA015-7229-4A07-BAB7-551C10DD3B73}"/>
              </a:ext>
            </a:extLst>
          </p:cNvPr>
          <p:cNvSpPr txBox="1">
            <a:spLocks noChangeArrowheads="1"/>
          </p:cNvSpPr>
          <p:nvPr/>
        </p:nvSpPr>
        <p:spPr bwMode="auto">
          <a:xfrm>
            <a:off x="630712" y="6340665"/>
            <a:ext cx="1455431"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148 ac (0.16%)</a:t>
            </a:r>
          </a:p>
        </p:txBody>
      </p:sp>
      <p:sp>
        <p:nvSpPr>
          <p:cNvPr id="54" name="Rectangle 3">
            <a:extLst>
              <a:ext uri="{FF2B5EF4-FFF2-40B4-BE49-F238E27FC236}">
                <a16:creationId xmlns:a16="http://schemas.microsoft.com/office/drawing/2014/main" id="{7DFB4862-AC5C-4C04-A8D9-56141DB8C405}"/>
              </a:ext>
            </a:extLst>
          </p:cNvPr>
          <p:cNvSpPr txBox="1">
            <a:spLocks noChangeArrowheads="1"/>
          </p:cNvSpPr>
          <p:nvPr/>
        </p:nvSpPr>
        <p:spPr bwMode="auto">
          <a:xfrm>
            <a:off x="2661289" y="6338988"/>
            <a:ext cx="1463431"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405 ac (0.53%)</a:t>
            </a:r>
          </a:p>
        </p:txBody>
      </p:sp>
      <p:sp>
        <p:nvSpPr>
          <p:cNvPr id="55" name="Rectangle 3">
            <a:extLst>
              <a:ext uri="{FF2B5EF4-FFF2-40B4-BE49-F238E27FC236}">
                <a16:creationId xmlns:a16="http://schemas.microsoft.com/office/drawing/2014/main" id="{75607007-1F01-4D71-817C-D8CFFA630434}"/>
              </a:ext>
            </a:extLst>
          </p:cNvPr>
          <p:cNvSpPr txBox="1">
            <a:spLocks noChangeArrowheads="1"/>
          </p:cNvSpPr>
          <p:nvPr/>
        </p:nvSpPr>
        <p:spPr bwMode="auto">
          <a:xfrm>
            <a:off x="4676997" y="6337450"/>
            <a:ext cx="1463441" cy="3278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16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310 ac (0.25%)</a:t>
            </a:r>
          </a:p>
        </p:txBody>
      </p:sp>
      <p:sp>
        <p:nvSpPr>
          <p:cNvPr id="27" name="Rectangle 26">
            <a:extLst>
              <a:ext uri="{FF2B5EF4-FFF2-40B4-BE49-F238E27FC236}">
                <a16:creationId xmlns:a16="http://schemas.microsoft.com/office/drawing/2014/main" id="{A69FB01F-A019-4D6B-B10E-29D145118932}"/>
              </a:ext>
            </a:extLst>
          </p:cNvPr>
          <p:cNvSpPr/>
          <p:nvPr/>
        </p:nvSpPr>
        <p:spPr>
          <a:xfrm>
            <a:off x="8334375" y="1655066"/>
            <a:ext cx="3523833" cy="2802819"/>
          </a:xfrm>
          <a:prstGeom prst="rect">
            <a:avLst/>
          </a:prstGeom>
          <a:ln w="28575">
            <a:noFill/>
          </a:ln>
        </p:spPr>
        <p:txBody>
          <a:bodyPr wrap="square">
            <a:spAutoFit/>
          </a:bodyPr>
          <a:lstStyle/>
          <a:p>
            <a:pPr marL="0" marR="0" lvl="0" indent="0" algn="ctr" defTabSz="914400" rtl="0" eaLnBrk="1" fontAlgn="auto" latinLnBrk="0" hangingPunct="1">
              <a:lnSpc>
                <a:spcPct val="90000"/>
              </a:lnSpc>
              <a:spcBef>
                <a:spcPts val="0"/>
              </a:spcBef>
              <a:spcAft>
                <a:spcPts val="200"/>
              </a:spcAft>
              <a:buClrTx/>
              <a:buSzTx/>
              <a:buFontTx/>
              <a:buNone/>
              <a:tabLst/>
              <a:defRPr/>
            </a:pPr>
            <a:r>
              <a:rPr kumimoji="0" lang="en-US" sz="3200" b="1" i="1"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3,526 acres</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90000"/>
              </a:lnSpc>
              <a:spcBef>
                <a:spcPts val="0"/>
              </a:spcBef>
              <a:spcAft>
                <a:spcPts val="2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OR </a:t>
            </a:r>
          </a:p>
          <a:p>
            <a:pPr marL="0" marR="0" lvl="0" indent="0" algn="ctr" defTabSz="914400" rtl="0" eaLnBrk="1" fontAlgn="auto" latinLnBrk="0" hangingPunct="1">
              <a:lnSpc>
                <a:spcPct val="90000"/>
              </a:lnSpc>
              <a:spcBef>
                <a:spcPts val="0"/>
              </a:spcBef>
              <a:spcAft>
                <a:spcPts val="200"/>
              </a:spcAft>
              <a:buClrTx/>
              <a:buSzTx/>
              <a:buFontTx/>
              <a:buNone/>
              <a:tabLst/>
              <a:defRPr/>
            </a:pPr>
            <a:r>
              <a:rPr kumimoji="0" lang="en-US" sz="3200" b="1" i="1"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0.37% of total acres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restricted from Enlist Duo applications</a:t>
            </a:r>
          </a:p>
        </p:txBody>
      </p:sp>
      <p:sp>
        <p:nvSpPr>
          <p:cNvPr id="29" name="Rectangle 28">
            <a:extLst>
              <a:ext uri="{FF2B5EF4-FFF2-40B4-BE49-F238E27FC236}">
                <a16:creationId xmlns:a16="http://schemas.microsoft.com/office/drawing/2014/main" id="{B6E3535D-5F20-4EC8-8F7D-E64C8C62BEFB}"/>
              </a:ext>
            </a:extLst>
          </p:cNvPr>
          <p:cNvSpPr/>
          <p:nvPr/>
        </p:nvSpPr>
        <p:spPr>
          <a:xfrm>
            <a:off x="6608845" y="5367016"/>
            <a:ext cx="5377307" cy="1089529"/>
          </a:xfrm>
          <a:prstGeom prst="rect">
            <a:avLst/>
          </a:prstGeom>
          <a:ln w="28575">
            <a:solidFill>
              <a:srgbClr val="FFFF00"/>
            </a:solidFill>
          </a:ln>
        </p:spPr>
        <p:txBody>
          <a:bodyPr wrap="square">
            <a:spAutoFit/>
          </a:bodyPr>
          <a:lstStyle/>
          <a:p>
            <a:pPr marL="0" marR="0" lvl="0" indent="0" algn="ctr" defTabSz="914400" rtl="0" eaLnBrk="1" fontAlgn="auto" latinLnBrk="0" hangingPunct="1">
              <a:lnSpc>
                <a:spcPct val="90000"/>
              </a:lnSpc>
              <a:spcBef>
                <a:spcPts val="0"/>
              </a:spcBef>
              <a:spcAft>
                <a:spcPts val="20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Calibri" panose="020F0502020204030204"/>
                <a:ea typeface="+mn-ea"/>
                <a:cs typeface="+mn-cs"/>
              </a:rPr>
              <a:t>Over 99.6% of land should not be restricted</a:t>
            </a:r>
            <a:endPar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0172355A-1E18-40C3-A8A5-4031D0E2077B}"/>
              </a:ext>
            </a:extLst>
          </p:cNvPr>
          <p:cNvPicPr>
            <a:picLocks noChangeAspect="1"/>
          </p:cNvPicPr>
          <p:nvPr/>
        </p:nvPicPr>
        <p:blipFill>
          <a:blip r:embed="rId14"/>
          <a:stretch>
            <a:fillRect/>
          </a:stretch>
        </p:blipFill>
        <p:spPr>
          <a:xfrm>
            <a:off x="44506" y="901188"/>
            <a:ext cx="12192000" cy="54727"/>
          </a:xfrm>
          <a:prstGeom prst="rect">
            <a:avLst/>
          </a:prstGeom>
        </p:spPr>
      </p:pic>
    </p:spTree>
    <p:extLst>
      <p:ext uri="{BB962C8B-B14F-4D97-AF65-F5344CB8AC3E}">
        <p14:creationId xmlns:p14="http://schemas.microsoft.com/office/powerpoint/2010/main" val="3911475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25EE61-029E-4A46-A4C4-8EB2DD4339CF}"/>
              </a:ext>
            </a:extLst>
          </p:cNvPr>
          <p:cNvPicPr>
            <a:picLocks noChangeAspect="1"/>
          </p:cNvPicPr>
          <p:nvPr/>
        </p:nvPicPr>
        <p:blipFill>
          <a:blip r:embed="rId2"/>
          <a:stretch>
            <a:fillRect/>
          </a:stretch>
        </p:blipFill>
        <p:spPr>
          <a:xfrm>
            <a:off x="307498" y="1351564"/>
            <a:ext cx="9274412" cy="4970505"/>
          </a:xfrm>
          <a:prstGeom prst="rect">
            <a:avLst/>
          </a:prstGeom>
        </p:spPr>
      </p:pic>
      <p:sp>
        <p:nvSpPr>
          <p:cNvPr id="5" name="Title 1">
            <a:extLst>
              <a:ext uri="{FF2B5EF4-FFF2-40B4-BE49-F238E27FC236}">
                <a16:creationId xmlns:a16="http://schemas.microsoft.com/office/drawing/2014/main" id="{021C46F7-1721-4722-9291-37CA3107C075}"/>
              </a:ext>
            </a:extLst>
          </p:cNvPr>
          <p:cNvSpPr txBox="1">
            <a:spLocks/>
          </p:cNvSpPr>
          <p:nvPr/>
        </p:nvSpPr>
        <p:spPr>
          <a:xfrm>
            <a:off x="0" y="0"/>
            <a:ext cx="12192000" cy="106430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Spurious Pixels</a:t>
            </a:r>
          </a:p>
        </p:txBody>
      </p:sp>
      <p:pic>
        <p:nvPicPr>
          <p:cNvPr id="6" name="Picture 5">
            <a:extLst>
              <a:ext uri="{FF2B5EF4-FFF2-40B4-BE49-F238E27FC236}">
                <a16:creationId xmlns:a16="http://schemas.microsoft.com/office/drawing/2014/main" id="{EAD70B24-BA78-44B2-8BD7-F9F847CC3C0F}"/>
              </a:ext>
            </a:extLst>
          </p:cNvPr>
          <p:cNvPicPr>
            <a:picLocks noChangeAspect="1"/>
          </p:cNvPicPr>
          <p:nvPr/>
        </p:nvPicPr>
        <p:blipFill>
          <a:blip r:embed="rId3"/>
          <a:stretch>
            <a:fillRect/>
          </a:stretch>
        </p:blipFill>
        <p:spPr>
          <a:xfrm>
            <a:off x="44506" y="901188"/>
            <a:ext cx="12192000" cy="54727"/>
          </a:xfrm>
          <a:prstGeom prst="rect">
            <a:avLst/>
          </a:prstGeom>
        </p:spPr>
      </p:pic>
      <p:sp>
        <p:nvSpPr>
          <p:cNvPr id="2" name="Rectangle 1">
            <a:extLst>
              <a:ext uri="{FF2B5EF4-FFF2-40B4-BE49-F238E27FC236}">
                <a16:creationId xmlns:a16="http://schemas.microsoft.com/office/drawing/2014/main" id="{5DD41979-6E6A-47DE-80EE-2C42EC711209}"/>
              </a:ext>
            </a:extLst>
          </p:cNvPr>
          <p:cNvSpPr/>
          <p:nvPr/>
        </p:nvSpPr>
        <p:spPr>
          <a:xfrm>
            <a:off x="10584798" y="2070686"/>
            <a:ext cx="428985" cy="356050"/>
          </a:xfrm>
          <a:prstGeom prst="rect">
            <a:avLst/>
          </a:prstGeom>
          <a:solidFill>
            <a:srgbClr val="F4A2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15F1606-5855-4E84-971E-3C43C5F5D68B}"/>
              </a:ext>
            </a:extLst>
          </p:cNvPr>
          <p:cNvSpPr txBox="1"/>
          <p:nvPr/>
        </p:nvSpPr>
        <p:spPr>
          <a:xfrm>
            <a:off x="9796401" y="2593296"/>
            <a:ext cx="2434763" cy="2785378"/>
          </a:xfrm>
          <a:prstGeom prst="rect">
            <a:avLst/>
          </a:prstGeom>
          <a:noFill/>
        </p:spPr>
        <p:txBody>
          <a:bodyPr wrap="square" rtlCol="0">
            <a:spAutoFit/>
          </a:bodyPr>
          <a:lstStyle/>
          <a:p>
            <a:r>
              <a:rPr lang="en-US" sz="2500" b="1" dirty="0">
                <a:solidFill>
                  <a:schemeClr val="bg1"/>
                </a:solidFill>
              </a:rPr>
              <a:t>Cotton, Corn, and Soybean Fields……………in the middle of a 30+ year old housing development</a:t>
            </a:r>
          </a:p>
        </p:txBody>
      </p:sp>
    </p:spTree>
    <p:extLst>
      <p:ext uri="{BB962C8B-B14F-4D97-AF65-F5344CB8AC3E}">
        <p14:creationId xmlns:p14="http://schemas.microsoft.com/office/powerpoint/2010/main" val="2169948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1064305"/>
          </a:xfrm>
          <a:prstGeom prst="rect">
            <a:avLst/>
          </a:prstGeom>
          <a:no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Cropland Falling Under Enlist Duo Restrictions</a:t>
            </a:r>
          </a:p>
        </p:txBody>
      </p:sp>
      <p:pic>
        <p:nvPicPr>
          <p:cNvPr id="9" name="Picture 8">
            <a:extLst>
              <a:ext uri="{FF2B5EF4-FFF2-40B4-BE49-F238E27FC236}">
                <a16:creationId xmlns:a16="http://schemas.microsoft.com/office/drawing/2014/main" id="{9EDD130A-9487-4D3C-978B-817B7CA5B1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6545" y="1344448"/>
            <a:ext cx="4047749" cy="4113353"/>
          </a:xfrm>
          <a:prstGeom prst="rect">
            <a:avLst/>
          </a:prstGeom>
          <a:ln>
            <a:solidFill>
              <a:schemeClr val="tx1"/>
            </a:solidFill>
          </a:ln>
        </p:spPr>
      </p:pic>
      <p:sp>
        <p:nvSpPr>
          <p:cNvPr id="11" name="Rectangle 3">
            <a:extLst>
              <a:ext uri="{FF2B5EF4-FFF2-40B4-BE49-F238E27FC236}">
                <a16:creationId xmlns:a16="http://schemas.microsoft.com/office/drawing/2014/main" id="{2694D1F6-7CD4-4865-B7A9-4B8447EA95A9}"/>
              </a:ext>
            </a:extLst>
          </p:cNvPr>
          <p:cNvSpPr txBox="1">
            <a:spLocks noChangeArrowheads="1"/>
          </p:cNvSpPr>
          <p:nvPr/>
        </p:nvSpPr>
        <p:spPr bwMode="auto">
          <a:xfrm>
            <a:off x="3819959" y="1344435"/>
            <a:ext cx="1364335" cy="4982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40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100%</a:t>
            </a:r>
          </a:p>
        </p:txBody>
      </p:sp>
      <p:pic>
        <p:nvPicPr>
          <p:cNvPr id="14" name="Picture 13">
            <a:extLst>
              <a:ext uri="{FF2B5EF4-FFF2-40B4-BE49-F238E27FC236}">
                <a16:creationId xmlns:a16="http://schemas.microsoft.com/office/drawing/2014/main" id="{C012E776-044A-456A-BB9E-3C62AB6725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7"/>
          <a:stretch/>
        </p:blipFill>
        <p:spPr>
          <a:xfrm>
            <a:off x="6708297" y="1344435"/>
            <a:ext cx="4047749" cy="4113359"/>
          </a:xfrm>
          <a:prstGeom prst="rect">
            <a:avLst/>
          </a:prstGeom>
          <a:ln>
            <a:solidFill>
              <a:schemeClr val="tx1"/>
            </a:solidFill>
          </a:ln>
        </p:spPr>
      </p:pic>
      <p:sp>
        <p:nvSpPr>
          <p:cNvPr id="15" name="Rectangle 3">
            <a:extLst>
              <a:ext uri="{FF2B5EF4-FFF2-40B4-BE49-F238E27FC236}">
                <a16:creationId xmlns:a16="http://schemas.microsoft.com/office/drawing/2014/main" id="{6290282B-1CD3-41B0-BEB4-25E586068AED}"/>
              </a:ext>
            </a:extLst>
          </p:cNvPr>
          <p:cNvSpPr txBox="1">
            <a:spLocks noChangeArrowheads="1"/>
          </p:cNvSpPr>
          <p:nvPr/>
        </p:nvSpPr>
        <p:spPr bwMode="auto">
          <a:xfrm>
            <a:off x="9250706" y="1344435"/>
            <a:ext cx="1505340" cy="498213"/>
          </a:xfrm>
          <a:prstGeom prst="rect">
            <a:avLst/>
          </a:prstGeom>
          <a:solidFill>
            <a:schemeClr val="bg1">
              <a:lumMod val="85000"/>
              <a:alpha val="7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4000" b="1" i="0" u="none" strike="noStrike" kern="0" cap="none" spc="0" normalizeH="0" baseline="0" noProof="0" dirty="0">
                <a:ln>
                  <a:solidFill>
                    <a:sysClr val="windowText" lastClr="000000"/>
                  </a:solidFill>
                </a:ln>
                <a:solidFill>
                  <a:prstClr val="black"/>
                </a:solidFill>
                <a:effectLst/>
                <a:uLnTx/>
                <a:uFillTx/>
                <a:latin typeface="Calibri" panose="020F0502020204030204"/>
                <a:ea typeface="+mn-ea"/>
                <a:cs typeface="+mn-cs"/>
              </a:rPr>
              <a:t>0.33%</a:t>
            </a:r>
          </a:p>
        </p:txBody>
      </p:sp>
      <p:sp>
        <p:nvSpPr>
          <p:cNvPr id="17" name="Rectangle 16">
            <a:extLst>
              <a:ext uri="{FF2B5EF4-FFF2-40B4-BE49-F238E27FC236}">
                <a16:creationId xmlns:a16="http://schemas.microsoft.com/office/drawing/2014/main" id="{F5BE134B-86E2-46DB-B8E0-2D6BE5A9A607}"/>
              </a:ext>
            </a:extLst>
          </p:cNvPr>
          <p:cNvSpPr/>
          <p:nvPr/>
        </p:nvSpPr>
        <p:spPr>
          <a:xfrm>
            <a:off x="962970" y="5627028"/>
            <a:ext cx="10266059" cy="1089529"/>
          </a:xfrm>
          <a:prstGeom prst="rect">
            <a:avLst/>
          </a:prstGeom>
          <a:ln w="28575">
            <a:solidFill>
              <a:srgbClr val="FFFF00"/>
            </a:solidFill>
          </a:ln>
        </p:spPr>
        <p:txBody>
          <a:bodyPr wrap="square">
            <a:spAutoFit/>
          </a:bodyPr>
          <a:lstStyle/>
          <a:p>
            <a:pPr marL="0" marR="0" lvl="0" indent="0" algn="ctr" defTabSz="914400" rtl="0" eaLnBrk="1" fontAlgn="auto" latinLnBrk="0" hangingPunct="1">
              <a:lnSpc>
                <a:spcPct val="90000"/>
              </a:lnSpc>
              <a:spcBef>
                <a:spcPts val="0"/>
              </a:spcBef>
              <a:spcAft>
                <a:spcPts val="20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Calibri" panose="020F0502020204030204"/>
                <a:ea typeface="+mn-ea"/>
                <a:cs typeface="+mn-cs"/>
              </a:rPr>
              <a:t>Refined maps reduce restrictions on over 99.6% of cropland, while still protecting sensitive sites!</a:t>
            </a:r>
            <a:endPar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41BCA2C-C6CF-4531-88A1-1EE488094A98}"/>
              </a:ext>
            </a:extLst>
          </p:cNvPr>
          <p:cNvPicPr>
            <a:picLocks noChangeAspect="1"/>
          </p:cNvPicPr>
          <p:nvPr/>
        </p:nvPicPr>
        <p:blipFill>
          <a:blip r:embed="rId5"/>
          <a:stretch>
            <a:fillRect/>
          </a:stretch>
        </p:blipFill>
        <p:spPr>
          <a:xfrm>
            <a:off x="44506" y="901188"/>
            <a:ext cx="12192000" cy="54727"/>
          </a:xfrm>
          <a:prstGeom prst="rect">
            <a:avLst/>
          </a:prstGeom>
        </p:spPr>
      </p:pic>
    </p:spTree>
    <p:extLst>
      <p:ext uri="{BB962C8B-B14F-4D97-AF65-F5344CB8AC3E}">
        <p14:creationId xmlns:p14="http://schemas.microsoft.com/office/powerpoint/2010/main" val="1397321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46034" y="1176934"/>
            <a:ext cx="10767701" cy="4017946"/>
          </a:xfrm>
        </p:spPr>
        <p:txBody>
          <a:bodyPr>
            <a:noAutofit/>
          </a:bodyPr>
          <a:lstStyle/>
          <a:p>
            <a:r>
              <a:rPr lang="en-US" sz="3200" b="1" dirty="0">
                <a:solidFill>
                  <a:schemeClr val="bg1"/>
                </a:solidFill>
                <a:latin typeface="Arial" panose="020B0604020202020204" pitchFamily="34" charset="0"/>
                <a:cs typeface="Arial" panose="020B0604020202020204" pitchFamily="34" charset="0"/>
              </a:rPr>
              <a:t>Mitigation plans for sensitive sites:</a:t>
            </a:r>
          </a:p>
          <a:p>
            <a:pPr lvl="1">
              <a:buFont typeface="Calibri" panose="020F0502020204030204" pitchFamily="34" charset="0"/>
              <a:buChar char="–"/>
            </a:pPr>
            <a:r>
              <a:rPr lang="en-US" sz="3000" dirty="0">
                <a:solidFill>
                  <a:schemeClr val="bg1">
                    <a:lumMod val="85000"/>
                  </a:schemeClr>
                </a:solidFill>
                <a:latin typeface="Arial" panose="020B0604020202020204" pitchFamily="34" charset="0"/>
                <a:cs typeface="Arial" panose="020B0604020202020204" pitchFamily="34" charset="0"/>
              </a:rPr>
              <a:t>Document </a:t>
            </a:r>
            <a:r>
              <a:rPr lang="en-US" sz="3000" b="1" i="1" dirty="0">
                <a:solidFill>
                  <a:schemeClr val="bg1">
                    <a:lumMod val="85000"/>
                  </a:schemeClr>
                </a:solidFill>
                <a:latin typeface="Arial" panose="020B0604020202020204" pitchFamily="34" charset="0"/>
                <a:cs typeface="Arial" panose="020B0604020202020204" pitchFamily="34" charset="0"/>
              </a:rPr>
              <a:t>EXACTLY</a:t>
            </a:r>
            <a:r>
              <a:rPr lang="en-US" sz="3000" dirty="0">
                <a:solidFill>
                  <a:schemeClr val="bg1">
                    <a:lumMod val="85000"/>
                  </a:schemeClr>
                </a:solidFill>
                <a:latin typeface="Arial" panose="020B0604020202020204" pitchFamily="34" charset="0"/>
                <a:cs typeface="Arial" panose="020B0604020202020204" pitchFamily="34" charset="0"/>
              </a:rPr>
              <a:t> where restrictions are needed and where they are </a:t>
            </a:r>
            <a:r>
              <a:rPr lang="en-US" sz="3000" b="1" i="1" dirty="0">
                <a:solidFill>
                  <a:schemeClr val="bg1">
                    <a:lumMod val="85000"/>
                  </a:schemeClr>
                </a:solidFill>
                <a:latin typeface="Arial" panose="020B0604020202020204" pitchFamily="34" charset="0"/>
                <a:cs typeface="Arial" panose="020B0604020202020204" pitchFamily="34" charset="0"/>
              </a:rPr>
              <a:t>NOT</a:t>
            </a:r>
          </a:p>
          <a:p>
            <a:pPr lvl="1">
              <a:buFont typeface="Calibri" panose="020F0502020204030204" pitchFamily="34" charset="0"/>
              <a:buChar char="–"/>
            </a:pPr>
            <a:endParaRPr lang="en-US" sz="3000"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Plans will focus on:</a:t>
            </a:r>
          </a:p>
          <a:p>
            <a:pPr lvl="1">
              <a:buFont typeface="Calibri" panose="020F0502020204030204" pitchFamily="34" charset="0"/>
              <a:buChar char="–"/>
            </a:pPr>
            <a:r>
              <a:rPr lang="en-US" sz="3000" dirty="0">
                <a:solidFill>
                  <a:schemeClr val="bg1">
                    <a:lumMod val="85000"/>
                  </a:schemeClr>
                </a:solidFill>
                <a:latin typeface="Arial" panose="020B0604020202020204" pitchFamily="34" charset="0"/>
                <a:cs typeface="Arial" panose="020B0604020202020204" pitchFamily="34" charset="0"/>
              </a:rPr>
              <a:t>On-target pesticide applications</a:t>
            </a:r>
          </a:p>
          <a:p>
            <a:pPr lvl="1">
              <a:buFont typeface="Calibri" panose="020F0502020204030204" pitchFamily="34" charset="0"/>
              <a:buChar char="–"/>
            </a:pPr>
            <a:r>
              <a:rPr lang="en-US" sz="3000" dirty="0">
                <a:solidFill>
                  <a:schemeClr val="bg1">
                    <a:lumMod val="85000"/>
                  </a:schemeClr>
                </a:solidFill>
                <a:latin typeface="Arial" panose="020B0604020202020204" pitchFamily="34" charset="0"/>
                <a:cs typeface="Arial" panose="020B0604020202020204" pitchFamily="34" charset="0"/>
              </a:rPr>
              <a:t>Minimizing pesticide runoff – </a:t>
            </a:r>
            <a:r>
              <a:rPr lang="en-US" sz="3000" b="1" dirty="0">
                <a:solidFill>
                  <a:schemeClr val="bg1"/>
                </a:solidFill>
                <a:latin typeface="Arial" panose="020B0604020202020204" pitchFamily="34" charset="0"/>
                <a:cs typeface="Arial" panose="020B0604020202020204" pitchFamily="34" charset="0"/>
              </a:rPr>
              <a:t>NRCS Programs CRITICAL</a:t>
            </a:r>
          </a:p>
          <a:p>
            <a:pPr lvl="1">
              <a:buFont typeface="Calibri" panose="020F0502020204030204" pitchFamily="34" charset="0"/>
              <a:buChar char="–"/>
            </a:pPr>
            <a:endParaRPr lang="en-US" sz="3000" dirty="0">
              <a:solidFill>
                <a:schemeClr val="bg1"/>
              </a:solidFill>
              <a:latin typeface="Arial" panose="020B0604020202020204" pitchFamily="34" charset="0"/>
              <a:cs typeface="Arial" panose="020B0604020202020204" pitchFamily="34" charset="0"/>
            </a:endParaRPr>
          </a:p>
          <a:p>
            <a:endParaRPr lang="en-US" sz="3000"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1415047" y="0"/>
            <a:ext cx="9144000" cy="79822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4000" b="1" dirty="0">
                <a:solidFill>
                  <a:srgbClr val="FFFF00"/>
                </a:solidFill>
                <a:latin typeface="Arial" panose="020B0604020202020204" pitchFamily="34" charset="0"/>
                <a:cs typeface="Arial" panose="020B0604020202020204" pitchFamily="34" charset="0"/>
              </a:rPr>
              <a:t>Mitigation Plans</a:t>
            </a:r>
          </a:p>
        </p:txBody>
      </p:sp>
      <p:pic>
        <p:nvPicPr>
          <p:cNvPr id="2" name="Picture 1">
            <a:extLst>
              <a:ext uri="{FF2B5EF4-FFF2-40B4-BE49-F238E27FC236}">
                <a16:creationId xmlns:a16="http://schemas.microsoft.com/office/drawing/2014/main" id="{E97D40D8-942D-4FAB-B238-028E152981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6897" y="4743478"/>
            <a:ext cx="2065103" cy="2114522"/>
          </a:xfrm>
          <a:prstGeom prst="rect">
            <a:avLst/>
          </a:prstGeom>
          <a:ln>
            <a:solidFill>
              <a:schemeClr val="tx1"/>
            </a:solidFill>
          </a:ln>
        </p:spPr>
      </p:pic>
      <p:pic>
        <p:nvPicPr>
          <p:cNvPr id="9" name="Picture 8">
            <a:extLst>
              <a:ext uri="{FF2B5EF4-FFF2-40B4-BE49-F238E27FC236}">
                <a16:creationId xmlns:a16="http://schemas.microsoft.com/office/drawing/2014/main" id="{2B07F591-BA29-4658-949C-3F146BBFDEAE}"/>
              </a:ext>
            </a:extLst>
          </p:cNvPr>
          <p:cNvPicPr>
            <a:picLocks noChangeAspect="1"/>
          </p:cNvPicPr>
          <p:nvPr/>
        </p:nvPicPr>
        <p:blipFill>
          <a:blip r:embed="rId4"/>
          <a:stretch>
            <a:fillRect/>
          </a:stretch>
        </p:blipFill>
        <p:spPr>
          <a:xfrm>
            <a:off x="0" y="770865"/>
            <a:ext cx="12192000" cy="54727"/>
          </a:xfrm>
          <a:prstGeom prst="rect">
            <a:avLst/>
          </a:prstGeom>
        </p:spPr>
      </p:pic>
      <p:pic>
        <p:nvPicPr>
          <p:cNvPr id="10" name="Picture 9">
            <a:extLst>
              <a:ext uri="{FF2B5EF4-FFF2-40B4-BE49-F238E27FC236}">
                <a16:creationId xmlns:a16="http://schemas.microsoft.com/office/drawing/2014/main" id="{A0B974EE-E87A-489C-BEF9-46DD3B6364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43478"/>
            <a:ext cx="2065103" cy="2114522"/>
          </a:xfrm>
          <a:prstGeom prst="rect">
            <a:avLst/>
          </a:prstGeom>
          <a:ln>
            <a:solidFill>
              <a:schemeClr val="tx1"/>
            </a:solidFill>
          </a:ln>
        </p:spPr>
      </p:pic>
    </p:spTree>
    <p:extLst>
      <p:ext uri="{BB962C8B-B14F-4D97-AF65-F5344CB8AC3E}">
        <p14:creationId xmlns:p14="http://schemas.microsoft.com/office/powerpoint/2010/main" val="1916362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1606534" y="381101"/>
            <a:ext cx="4826332" cy="2010967"/>
          </a:xfrm>
          <a:prstGeom prst="rect">
            <a:avLst/>
          </a:prstGeom>
          <a:noFill/>
          <a:ln>
            <a:noFill/>
          </a:ln>
        </p:spPr>
      </p:pic>
      <p:sp>
        <p:nvSpPr>
          <p:cNvPr id="76" name="Google Shape;76;p15"/>
          <p:cNvSpPr txBox="1">
            <a:spLocks noGrp="1"/>
          </p:cNvSpPr>
          <p:nvPr>
            <p:ph type="title" idx="4294967295"/>
          </p:nvPr>
        </p:nvSpPr>
        <p:spPr>
          <a:xfrm>
            <a:off x="3991833" y="603233"/>
            <a:ext cx="7231600" cy="2160800"/>
          </a:xfrm>
          <a:prstGeom prst="rect">
            <a:avLst/>
          </a:prstGeom>
          <a:noFill/>
          <a:ln>
            <a:noFill/>
          </a:ln>
        </p:spPr>
        <p:txBody>
          <a:bodyPr spcFirstLastPara="1" vert="horz" wrap="square" lIns="91433" tIns="45700" rIns="91433" bIns="45700" rtlCol="0" anchor="ctr" anchorCtr="0">
            <a:noAutofit/>
          </a:bodyPr>
          <a:lstStyle/>
          <a:p>
            <a:pPr>
              <a:lnSpc>
                <a:spcPct val="90000"/>
              </a:lnSpc>
              <a:spcBef>
                <a:spcPts val="0"/>
              </a:spcBef>
              <a:buClr>
                <a:schemeClr val="dk1"/>
              </a:buClr>
              <a:buSzPts val="3600"/>
            </a:pPr>
            <a:r>
              <a:rPr lang="en" sz="3600" b="1">
                <a:latin typeface="Montserrat"/>
                <a:ea typeface="Montserrat"/>
                <a:cs typeface="Montserrat"/>
                <a:sym typeface="Montserrat"/>
              </a:rPr>
              <a:t>Thank you!</a:t>
            </a:r>
            <a:endParaRPr sz="2667" b="1">
              <a:latin typeface="Montserrat"/>
              <a:ea typeface="Montserrat"/>
              <a:cs typeface="Montserrat"/>
              <a:sym typeface="Montserrat"/>
            </a:endParaRPr>
          </a:p>
          <a:p>
            <a:pPr>
              <a:lnSpc>
                <a:spcPct val="90000"/>
              </a:lnSpc>
              <a:spcBef>
                <a:spcPts val="0"/>
              </a:spcBef>
              <a:buClr>
                <a:schemeClr val="dk1"/>
              </a:buClr>
              <a:buSzPts val="3600"/>
            </a:pPr>
            <a:endParaRPr sz="2667" b="1">
              <a:latin typeface="Montserrat"/>
              <a:ea typeface="Montserrat"/>
              <a:cs typeface="Montserrat"/>
              <a:sym typeface="Montserrat"/>
            </a:endParaRPr>
          </a:p>
        </p:txBody>
      </p:sp>
      <p:sp>
        <p:nvSpPr>
          <p:cNvPr id="77" name="Google Shape;77;p15"/>
          <p:cNvSpPr txBox="1"/>
          <p:nvPr/>
        </p:nvSpPr>
        <p:spPr>
          <a:xfrm>
            <a:off x="203200" y="203200"/>
            <a:ext cx="2716000" cy="876097"/>
          </a:xfrm>
          <a:prstGeom prst="rect">
            <a:avLst/>
          </a:prstGeom>
          <a:noFill/>
          <a:ln>
            <a:noFill/>
          </a:ln>
        </p:spPr>
        <p:txBody>
          <a:bodyPr spcFirstLastPara="1" wrap="square" lIns="121900" tIns="121900" rIns="121900" bIns="121900" anchor="t" anchorCtr="0">
            <a:spAutoFit/>
          </a:bodyPr>
          <a:lstStyle/>
          <a:p>
            <a:pPr>
              <a:lnSpc>
                <a:spcPct val="115000"/>
              </a:lnSpc>
              <a:spcAft>
                <a:spcPts val="1600"/>
              </a:spcAft>
            </a:pPr>
            <a:endParaRPr sz="2400">
              <a:latin typeface="Montserrat"/>
              <a:ea typeface="Montserrat"/>
              <a:cs typeface="Montserrat"/>
              <a:sym typeface="Montserrat"/>
            </a:endParaRPr>
          </a:p>
        </p:txBody>
      </p:sp>
      <p:sp>
        <p:nvSpPr>
          <p:cNvPr id="78" name="Google Shape;78;p15"/>
          <p:cNvSpPr txBox="1"/>
          <p:nvPr/>
        </p:nvSpPr>
        <p:spPr>
          <a:xfrm>
            <a:off x="701900" y="5877062"/>
            <a:ext cx="3218000" cy="1017674"/>
          </a:xfrm>
          <a:prstGeom prst="rect">
            <a:avLst/>
          </a:prstGeom>
          <a:noFill/>
          <a:ln>
            <a:noFill/>
          </a:ln>
        </p:spPr>
        <p:txBody>
          <a:bodyPr spcFirstLastPara="1" wrap="square" lIns="121900" tIns="121900" rIns="121900" bIns="121900" anchor="t" anchorCtr="0">
            <a:spAutoFit/>
          </a:bodyPr>
          <a:lstStyle/>
          <a:p>
            <a:pPr algn="ctr">
              <a:lnSpc>
                <a:spcPct val="115000"/>
              </a:lnSpc>
              <a:spcAft>
                <a:spcPts val="1600"/>
              </a:spcAft>
            </a:pPr>
            <a:r>
              <a:rPr lang="en" sz="1600">
                <a:solidFill>
                  <a:schemeClr val="dk1"/>
                </a:solidFill>
                <a:latin typeface="Montserrat"/>
                <a:ea typeface="Montserrat"/>
                <a:cs typeface="Montserrat"/>
                <a:sym typeface="Montserrat"/>
              </a:rPr>
              <a:t>Extension Committee on Organization &amp; Policy (ECOP)</a:t>
            </a:r>
            <a:endParaRPr sz="1600">
              <a:solidFill>
                <a:schemeClr val="dk1"/>
              </a:solidFill>
              <a:latin typeface="Montserrat"/>
              <a:ea typeface="Montserrat"/>
              <a:cs typeface="Montserrat"/>
              <a:sym typeface="Montserrat"/>
            </a:endParaRPr>
          </a:p>
        </p:txBody>
      </p:sp>
      <p:pic>
        <p:nvPicPr>
          <p:cNvPr id="79" name="Google Shape;79;p15"/>
          <p:cNvPicPr preferRelativeResize="0"/>
          <p:nvPr/>
        </p:nvPicPr>
        <p:blipFill>
          <a:blip r:embed="rId4">
            <a:alphaModFix/>
          </a:blip>
          <a:stretch>
            <a:fillRect/>
          </a:stretch>
        </p:blipFill>
        <p:spPr>
          <a:xfrm>
            <a:off x="1218450" y="5236234"/>
            <a:ext cx="2184911" cy="640828"/>
          </a:xfrm>
          <a:prstGeom prst="rect">
            <a:avLst/>
          </a:prstGeom>
          <a:noFill/>
          <a:ln>
            <a:noFill/>
          </a:ln>
        </p:spPr>
      </p:pic>
      <p:sp>
        <p:nvSpPr>
          <p:cNvPr id="80" name="Google Shape;80;p15"/>
          <p:cNvSpPr txBox="1"/>
          <p:nvPr/>
        </p:nvSpPr>
        <p:spPr>
          <a:xfrm>
            <a:off x="1714800" y="2635951"/>
            <a:ext cx="4000000" cy="596983"/>
          </a:xfrm>
          <a:prstGeom prst="rect">
            <a:avLst/>
          </a:prstGeom>
          <a:noFill/>
          <a:ln>
            <a:noFill/>
          </a:ln>
        </p:spPr>
        <p:txBody>
          <a:bodyPr spcFirstLastPara="1" wrap="square" lIns="121900" tIns="121900" rIns="121900" bIns="121900" anchor="t" anchorCtr="0">
            <a:spAutoFit/>
          </a:bodyPr>
          <a:lstStyle/>
          <a:p>
            <a:pPr algn="ctr">
              <a:lnSpc>
                <a:spcPct val="90000"/>
              </a:lnSpc>
            </a:pPr>
            <a:r>
              <a:rPr lang="en" sz="2533">
                <a:solidFill>
                  <a:schemeClr val="dk1"/>
                </a:solidFill>
                <a:latin typeface="Montserrat"/>
                <a:ea typeface="Montserrat"/>
                <a:cs typeface="Montserrat"/>
                <a:sym typeface="Montserrat"/>
              </a:rPr>
              <a:t>Sponsors:</a:t>
            </a:r>
            <a:endParaRPr sz="800"/>
          </a:p>
        </p:txBody>
      </p:sp>
      <p:sp>
        <p:nvSpPr>
          <p:cNvPr id="81" name="Google Shape;81;p15"/>
          <p:cNvSpPr txBox="1"/>
          <p:nvPr/>
        </p:nvSpPr>
        <p:spPr>
          <a:xfrm>
            <a:off x="7678100" y="2846085"/>
            <a:ext cx="4000000" cy="596983"/>
          </a:xfrm>
          <a:prstGeom prst="rect">
            <a:avLst/>
          </a:prstGeom>
          <a:noFill/>
          <a:ln>
            <a:noFill/>
          </a:ln>
        </p:spPr>
        <p:txBody>
          <a:bodyPr spcFirstLastPara="1" wrap="square" lIns="121900" tIns="121900" rIns="121900" bIns="121900" anchor="t" anchorCtr="0">
            <a:spAutoFit/>
          </a:bodyPr>
          <a:lstStyle/>
          <a:p>
            <a:pPr algn="ctr">
              <a:lnSpc>
                <a:spcPct val="90000"/>
              </a:lnSpc>
            </a:pPr>
            <a:r>
              <a:rPr lang="en" sz="2533">
                <a:solidFill>
                  <a:schemeClr val="dk1"/>
                </a:solidFill>
                <a:latin typeface="Montserrat"/>
                <a:ea typeface="Montserrat"/>
                <a:cs typeface="Montserrat"/>
                <a:sym typeface="Montserrat"/>
              </a:rPr>
              <a:t>Collaborators:</a:t>
            </a:r>
            <a:endParaRPr sz="800"/>
          </a:p>
        </p:txBody>
      </p:sp>
      <p:pic>
        <p:nvPicPr>
          <p:cNvPr id="82" name="Google Shape;82;p15"/>
          <p:cNvPicPr preferRelativeResize="0"/>
          <p:nvPr/>
        </p:nvPicPr>
        <p:blipFill>
          <a:blip r:embed="rId5">
            <a:alphaModFix/>
          </a:blip>
          <a:stretch>
            <a:fillRect/>
          </a:stretch>
        </p:blipFill>
        <p:spPr>
          <a:xfrm>
            <a:off x="754636" y="3361330"/>
            <a:ext cx="2648733" cy="905633"/>
          </a:xfrm>
          <a:prstGeom prst="rect">
            <a:avLst/>
          </a:prstGeom>
          <a:noFill/>
          <a:ln>
            <a:noFill/>
          </a:ln>
        </p:spPr>
      </p:pic>
      <p:pic>
        <p:nvPicPr>
          <p:cNvPr id="83" name="Google Shape;83;p15"/>
          <p:cNvPicPr preferRelativeResize="0"/>
          <p:nvPr/>
        </p:nvPicPr>
        <p:blipFill rotWithShape="1">
          <a:blip r:embed="rId6">
            <a:alphaModFix/>
          </a:blip>
          <a:srcRect t="18353" b="13288"/>
          <a:stretch/>
        </p:blipFill>
        <p:spPr>
          <a:xfrm>
            <a:off x="3743567" y="3291967"/>
            <a:ext cx="2716000" cy="1285700"/>
          </a:xfrm>
          <a:prstGeom prst="rect">
            <a:avLst/>
          </a:prstGeom>
          <a:noFill/>
          <a:ln>
            <a:noFill/>
          </a:ln>
        </p:spPr>
      </p:pic>
      <p:pic>
        <p:nvPicPr>
          <p:cNvPr id="84" name="Google Shape;84;p15"/>
          <p:cNvPicPr preferRelativeResize="0"/>
          <p:nvPr/>
        </p:nvPicPr>
        <p:blipFill>
          <a:blip r:embed="rId7">
            <a:alphaModFix/>
          </a:blip>
          <a:stretch>
            <a:fillRect/>
          </a:stretch>
        </p:blipFill>
        <p:spPr>
          <a:xfrm>
            <a:off x="4560368" y="4788818"/>
            <a:ext cx="1535633" cy="1535633"/>
          </a:xfrm>
          <a:prstGeom prst="rect">
            <a:avLst/>
          </a:prstGeom>
          <a:noFill/>
          <a:ln>
            <a:noFill/>
          </a:ln>
        </p:spPr>
      </p:pic>
      <p:pic>
        <p:nvPicPr>
          <p:cNvPr id="85" name="Google Shape;85;p15"/>
          <p:cNvPicPr preferRelativeResize="0"/>
          <p:nvPr/>
        </p:nvPicPr>
        <p:blipFill rotWithShape="1">
          <a:blip r:embed="rId8">
            <a:alphaModFix/>
          </a:blip>
          <a:srcRect t="29553" b="25876"/>
          <a:stretch/>
        </p:blipFill>
        <p:spPr>
          <a:xfrm>
            <a:off x="1901134" y="4266969"/>
            <a:ext cx="2184933" cy="973793"/>
          </a:xfrm>
          <a:prstGeom prst="rect">
            <a:avLst/>
          </a:prstGeom>
          <a:noFill/>
          <a:ln>
            <a:noFill/>
          </a:ln>
        </p:spPr>
      </p:pic>
      <p:pic>
        <p:nvPicPr>
          <p:cNvPr id="86" name="Google Shape;86;p15"/>
          <p:cNvPicPr preferRelativeResize="0"/>
          <p:nvPr/>
        </p:nvPicPr>
        <p:blipFill>
          <a:blip r:embed="rId9">
            <a:alphaModFix/>
          </a:blip>
          <a:stretch>
            <a:fillRect/>
          </a:stretch>
        </p:blipFill>
        <p:spPr>
          <a:xfrm>
            <a:off x="8408100" y="3595518"/>
            <a:ext cx="2540000" cy="1435100"/>
          </a:xfrm>
          <a:prstGeom prst="rect">
            <a:avLst/>
          </a:prstGeom>
          <a:noFill/>
          <a:ln>
            <a:noFill/>
          </a:ln>
        </p:spPr>
      </p:pic>
      <p:pic>
        <p:nvPicPr>
          <p:cNvPr id="87" name="Google Shape;87;p15"/>
          <p:cNvPicPr preferRelativeResize="0"/>
          <p:nvPr/>
        </p:nvPicPr>
        <p:blipFill>
          <a:blip r:embed="rId10">
            <a:alphaModFix/>
          </a:blip>
          <a:stretch>
            <a:fillRect/>
          </a:stretch>
        </p:blipFill>
        <p:spPr>
          <a:xfrm>
            <a:off x="8562400" y="5364477"/>
            <a:ext cx="2231400" cy="11640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C052E-8DD0-4C75-80EA-D8767847A8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682" y="864423"/>
            <a:ext cx="3886200" cy="2331721"/>
          </a:xfrm>
          <a:prstGeom prst="rect">
            <a:avLst/>
          </a:prstGeom>
        </p:spPr>
      </p:pic>
      <p:pic>
        <p:nvPicPr>
          <p:cNvPr id="8" name="Picture 7">
            <a:extLst>
              <a:ext uri="{FF2B5EF4-FFF2-40B4-BE49-F238E27FC236}">
                <a16:creationId xmlns:a16="http://schemas.microsoft.com/office/drawing/2014/main" id="{6B01215C-369A-4859-9827-9078A0EBEC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55095" y="4610092"/>
            <a:ext cx="2925360" cy="2247908"/>
          </a:xfrm>
          <a:prstGeom prst="rect">
            <a:avLst/>
          </a:prstGeom>
        </p:spPr>
      </p:pic>
      <p:sp>
        <p:nvSpPr>
          <p:cNvPr id="4" name="TextBox 3">
            <a:extLst>
              <a:ext uri="{FF2B5EF4-FFF2-40B4-BE49-F238E27FC236}">
                <a16:creationId xmlns:a16="http://schemas.microsoft.com/office/drawing/2014/main" id="{56058586-D83D-4C9B-BEC6-414EFC5A8ACA}"/>
              </a:ext>
            </a:extLst>
          </p:cNvPr>
          <p:cNvSpPr txBox="1"/>
          <p:nvPr/>
        </p:nvSpPr>
        <p:spPr>
          <a:xfrm>
            <a:off x="235512" y="3661857"/>
            <a:ext cx="2512937" cy="1015663"/>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defRPr/>
            </a:pPr>
            <a:r>
              <a:rPr lang="en-US" sz="3000" b="1" dirty="0">
                <a:solidFill>
                  <a:srgbClr val="000000"/>
                </a:solidFill>
                <a:latin typeface="Arial"/>
              </a:rPr>
              <a:t>Accurate Use Rates</a:t>
            </a:r>
          </a:p>
        </p:txBody>
      </p:sp>
      <p:sp>
        <p:nvSpPr>
          <p:cNvPr id="9" name="TextBox 8">
            <a:extLst>
              <a:ext uri="{FF2B5EF4-FFF2-40B4-BE49-F238E27FC236}">
                <a16:creationId xmlns:a16="http://schemas.microsoft.com/office/drawing/2014/main" id="{5DFBA5E6-8535-4DAA-8F77-D7929E862EB0}"/>
              </a:ext>
            </a:extLst>
          </p:cNvPr>
          <p:cNvSpPr txBox="1"/>
          <p:nvPr/>
        </p:nvSpPr>
        <p:spPr>
          <a:xfrm>
            <a:off x="3795355" y="4259388"/>
            <a:ext cx="4191000"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defRPr/>
            </a:pPr>
            <a:r>
              <a:rPr lang="en-US" sz="3000" dirty="0">
                <a:solidFill>
                  <a:srgbClr val="FFFFFF"/>
                </a:solidFill>
                <a:latin typeface="Arial"/>
              </a:rPr>
              <a:t>Improved applicator understanding</a:t>
            </a:r>
          </a:p>
        </p:txBody>
      </p:sp>
      <p:sp>
        <p:nvSpPr>
          <p:cNvPr id="11" name="Rectangle: Rounded Corners 10">
            <a:extLst>
              <a:ext uri="{FF2B5EF4-FFF2-40B4-BE49-F238E27FC236}">
                <a16:creationId xmlns:a16="http://schemas.microsoft.com/office/drawing/2014/main" id="{B95A663B-8AA9-421E-8602-3E9F3CC76FA4}"/>
              </a:ext>
            </a:extLst>
          </p:cNvPr>
          <p:cNvSpPr/>
          <p:nvPr/>
        </p:nvSpPr>
        <p:spPr bwMode="auto">
          <a:xfrm>
            <a:off x="6017030" y="5632937"/>
            <a:ext cx="2743200" cy="933983"/>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defRPr/>
            </a:pPr>
            <a:r>
              <a:rPr lang="en-US" sz="2400" b="1" dirty="0">
                <a:solidFill>
                  <a:srgbClr val="000000"/>
                </a:solidFill>
                <a:latin typeface="Arial" charset="0"/>
              </a:rPr>
              <a:t>Resistance management</a:t>
            </a:r>
          </a:p>
        </p:txBody>
      </p:sp>
      <p:sp>
        <p:nvSpPr>
          <p:cNvPr id="12" name="TextBox 11">
            <a:extLst>
              <a:ext uri="{FF2B5EF4-FFF2-40B4-BE49-F238E27FC236}">
                <a16:creationId xmlns:a16="http://schemas.microsoft.com/office/drawing/2014/main" id="{C5B33B4E-54B4-450F-BAF5-60382696B057}"/>
              </a:ext>
            </a:extLst>
          </p:cNvPr>
          <p:cNvSpPr txBox="1"/>
          <p:nvPr/>
        </p:nvSpPr>
        <p:spPr>
          <a:xfrm>
            <a:off x="235512" y="5485745"/>
            <a:ext cx="3781677" cy="1015663"/>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defRPr/>
            </a:pPr>
            <a:r>
              <a:rPr lang="en-US" sz="3000" dirty="0">
                <a:solidFill>
                  <a:srgbClr val="000000"/>
                </a:solidFill>
                <a:latin typeface="Arial"/>
              </a:rPr>
              <a:t>Accurate Application Patterns</a:t>
            </a:r>
          </a:p>
        </p:txBody>
      </p:sp>
      <p:sp>
        <p:nvSpPr>
          <p:cNvPr id="14" name="Rounded Rectangle 13">
            <a:extLst>
              <a:ext uri="{FF2B5EF4-FFF2-40B4-BE49-F238E27FC236}">
                <a16:creationId xmlns:a16="http://schemas.microsoft.com/office/drawing/2014/main" id="{1091D43D-155F-402C-BD79-98AFE2935683}"/>
              </a:ext>
            </a:extLst>
          </p:cNvPr>
          <p:cNvSpPr/>
          <p:nvPr/>
        </p:nvSpPr>
        <p:spPr>
          <a:xfrm>
            <a:off x="1" y="16058"/>
            <a:ext cx="12180454" cy="6477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00" b="1" dirty="0">
                <a:solidFill>
                  <a:srgbClr val="FFFFFF"/>
                </a:solidFill>
                <a:latin typeface="Arial"/>
              </a:rPr>
              <a:t>Pesticide Label Reform Desperately Needed</a:t>
            </a:r>
          </a:p>
        </p:txBody>
      </p:sp>
      <p:pic>
        <p:nvPicPr>
          <p:cNvPr id="15" name="Picture 14">
            <a:extLst>
              <a:ext uri="{FF2B5EF4-FFF2-40B4-BE49-F238E27FC236}">
                <a16:creationId xmlns:a16="http://schemas.microsoft.com/office/drawing/2014/main" id="{F70B9802-751D-4A53-8C96-BCEC589E03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26202" y="792795"/>
            <a:ext cx="3204585" cy="3108708"/>
          </a:xfrm>
          <a:prstGeom prst="rect">
            <a:avLst/>
          </a:prstGeom>
          <a:ln>
            <a:solidFill>
              <a:sysClr val="windowText" lastClr="000000"/>
            </a:solidFill>
          </a:ln>
        </p:spPr>
      </p:pic>
      <p:pic>
        <p:nvPicPr>
          <p:cNvPr id="16" name="Picture 15">
            <a:extLst>
              <a:ext uri="{FF2B5EF4-FFF2-40B4-BE49-F238E27FC236}">
                <a16:creationId xmlns:a16="http://schemas.microsoft.com/office/drawing/2014/main" id="{909DCA90-5A65-493A-BBB8-94C7E01094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3219" b="10999"/>
          <a:stretch/>
        </p:blipFill>
        <p:spPr>
          <a:xfrm>
            <a:off x="8988954" y="792794"/>
            <a:ext cx="3169706" cy="3108708"/>
          </a:xfrm>
          <a:prstGeom prst="rect">
            <a:avLst/>
          </a:prstGeom>
          <a:ln>
            <a:solidFill>
              <a:sysClr val="windowText" lastClr="000000"/>
            </a:solidFill>
          </a:ln>
        </p:spPr>
      </p:pic>
    </p:spTree>
    <p:extLst>
      <p:ext uri="{BB962C8B-B14F-4D97-AF65-F5344CB8AC3E}">
        <p14:creationId xmlns:p14="http://schemas.microsoft.com/office/powerpoint/2010/main" val="1469216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3">
            <a:extLst>
              <a:ext uri="{FF2B5EF4-FFF2-40B4-BE49-F238E27FC236}">
                <a16:creationId xmlns:a16="http://schemas.microsoft.com/office/drawing/2014/main" id="{CFAECE20-D3D1-4C07-A49E-D40522122AC6}"/>
              </a:ext>
            </a:extLst>
          </p:cNvPr>
          <p:cNvSpPr/>
          <p:nvPr/>
        </p:nvSpPr>
        <p:spPr>
          <a:xfrm>
            <a:off x="147780" y="114927"/>
            <a:ext cx="11896437" cy="6477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00" b="1" dirty="0">
                <a:solidFill>
                  <a:srgbClr val="FFFFFF"/>
                </a:solidFill>
                <a:latin typeface="Arial"/>
              </a:rPr>
              <a:t>Restrictions Driven by Endangered Species Sensitivity</a:t>
            </a:r>
          </a:p>
        </p:txBody>
      </p:sp>
      <p:pic>
        <p:nvPicPr>
          <p:cNvPr id="2" name="Picture 1">
            <a:extLst>
              <a:ext uri="{FF2B5EF4-FFF2-40B4-BE49-F238E27FC236}">
                <a16:creationId xmlns:a16="http://schemas.microsoft.com/office/drawing/2014/main" id="{12ECF90F-4004-4C0D-9E2D-67DC328F43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3778" y="1300949"/>
            <a:ext cx="3847741" cy="4120999"/>
          </a:xfrm>
          <a:prstGeom prst="rect">
            <a:avLst/>
          </a:prstGeom>
        </p:spPr>
      </p:pic>
      <p:sp>
        <p:nvSpPr>
          <p:cNvPr id="6" name="TextBox 5">
            <a:extLst>
              <a:ext uri="{FF2B5EF4-FFF2-40B4-BE49-F238E27FC236}">
                <a16:creationId xmlns:a16="http://schemas.microsoft.com/office/drawing/2014/main" id="{FB73724B-DB0D-4183-BC7D-625BD0FDF647}"/>
              </a:ext>
            </a:extLst>
          </p:cNvPr>
          <p:cNvSpPr txBox="1"/>
          <p:nvPr/>
        </p:nvSpPr>
        <p:spPr>
          <a:xfrm>
            <a:off x="216146" y="5585850"/>
            <a:ext cx="11896437" cy="923330"/>
          </a:xfrm>
          <a:prstGeom prst="rect">
            <a:avLst/>
          </a:prstGeom>
          <a:noFill/>
        </p:spPr>
        <p:txBody>
          <a:bodyPr wrap="square" rtlCol="0">
            <a:spAutoFit/>
          </a:bodyPr>
          <a:lstStyle/>
          <a:p>
            <a:pPr algn="ctr">
              <a:defRPr/>
            </a:pPr>
            <a:r>
              <a:rPr lang="en-US" sz="2700" b="1" dirty="0">
                <a:solidFill>
                  <a:srgbClr val="FFFFFF"/>
                </a:solidFill>
                <a:latin typeface="Arial"/>
              </a:rPr>
              <a:t>The predictions on sensitivity of meadowrue to dicamba are essentially based on that of soybean? </a:t>
            </a:r>
          </a:p>
        </p:txBody>
      </p:sp>
      <p:pic>
        <p:nvPicPr>
          <p:cNvPr id="4" name="Picture 3">
            <a:extLst>
              <a:ext uri="{FF2B5EF4-FFF2-40B4-BE49-F238E27FC236}">
                <a16:creationId xmlns:a16="http://schemas.microsoft.com/office/drawing/2014/main" id="{753B9F98-6A70-42C3-BA18-469BF3A81E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4625" y="1300949"/>
            <a:ext cx="4025543" cy="4092200"/>
          </a:xfrm>
          <a:prstGeom prst="rect">
            <a:avLst/>
          </a:prstGeom>
        </p:spPr>
      </p:pic>
      <p:sp>
        <p:nvSpPr>
          <p:cNvPr id="8" name="TextBox 7">
            <a:extLst>
              <a:ext uri="{FF2B5EF4-FFF2-40B4-BE49-F238E27FC236}">
                <a16:creationId xmlns:a16="http://schemas.microsoft.com/office/drawing/2014/main" id="{D406CB15-0C09-46A5-8B49-467854AAA857}"/>
              </a:ext>
            </a:extLst>
          </p:cNvPr>
          <p:cNvSpPr txBox="1"/>
          <p:nvPr/>
        </p:nvSpPr>
        <p:spPr>
          <a:xfrm>
            <a:off x="7836496" y="4836499"/>
            <a:ext cx="1828800" cy="523220"/>
          </a:xfrm>
          <a:prstGeom prst="rect">
            <a:avLst/>
          </a:prstGeom>
          <a:solidFill>
            <a:schemeClr val="tx1"/>
          </a:solidFill>
        </p:spPr>
        <p:txBody>
          <a:bodyPr wrap="square" rtlCol="0">
            <a:spAutoFit/>
          </a:bodyPr>
          <a:lstStyle/>
          <a:p>
            <a:pPr algn="ctr"/>
            <a:r>
              <a:rPr lang="en-US" sz="2800" b="1" dirty="0">
                <a:solidFill>
                  <a:srgbClr val="FFFF00"/>
                </a:solidFill>
              </a:rPr>
              <a:t>Soybean</a:t>
            </a:r>
          </a:p>
        </p:txBody>
      </p:sp>
    </p:spTree>
    <p:extLst>
      <p:ext uri="{BB962C8B-B14F-4D97-AF65-F5344CB8AC3E}">
        <p14:creationId xmlns:p14="http://schemas.microsoft.com/office/powerpoint/2010/main" val="3104202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92369"/>
            <a:ext cx="12192000" cy="720190"/>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Take Home - My Opinion</a:t>
            </a:r>
          </a:p>
        </p:txBody>
      </p:sp>
      <p:sp>
        <p:nvSpPr>
          <p:cNvPr id="29" name="Content Placeholder 3">
            <a:extLst>
              <a:ext uri="{FF2B5EF4-FFF2-40B4-BE49-F238E27FC236}">
                <a16:creationId xmlns:a16="http://schemas.microsoft.com/office/drawing/2014/main" id="{A109C602-E1AA-4C17-A5C5-CCE9FC9369AD}"/>
              </a:ext>
            </a:extLst>
          </p:cNvPr>
          <p:cNvSpPr txBox="1">
            <a:spLocks/>
          </p:cNvSpPr>
          <p:nvPr/>
        </p:nvSpPr>
        <p:spPr>
          <a:xfrm>
            <a:off x="132173" y="975106"/>
            <a:ext cx="8383754" cy="401794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0" lvl="0" algn="l" defTabSz="685800" rtl="0" eaLnBrk="1" fontAlgn="auto" latinLnBrk="0" hangingPunct="1">
              <a:lnSpc>
                <a:spcPct val="100000"/>
              </a:lnSpc>
              <a:spcBef>
                <a:spcPts val="750"/>
              </a:spcBef>
              <a:spcAft>
                <a:spcPts val="0"/>
              </a:spcAft>
              <a:buClrTx/>
              <a:buSzTx/>
              <a:buFont typeface="Wingdings" panose="05000000000000000000" pitchFamily="2" charset="2"/>
              <a:buChar char="Ø"/>
              <a:tabLst/>
              <a:defRPr/>
            </a:pPr>
            <a:r>
              <a:rPr kumimoji="0" lang="en-US" sz="3000" b="1" i="1"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Protecting listed species is critical</a:t>
            </a:r>
          </a:p>
          <a:p>
            <a:pPr marL="0" marR="0" lvl="0" indent="0" algn="l" defTabSz="685800" rtl="0" eaLnBrk="1" fontAlgn="auto" latinLnBrk="0" hangingPunct="1">
              <a:lnSpc>
                <a:spcPct val="100000"/>
              </a:lnSpc>
              <a:spcBef>
                <a:spcPts val="750"/>
              </a:spcBef>
              <a:spcAft>
                <a:spcPts val="0"/>
              </a:spcAft>
              <a:buClrTx/>
              <a:buSzTx/>
              <a:buNone/>
              <a:tabLst/>
              <a:defRPr/>
            </a:pPr>
            <a:r>
              <a:rPr lang="en-US" sz="1000" b="1" i="1" dirty="0">
                <a:solidFill>
                  <a:sysClr val="window" lastClr="FFFFFF"/>
                </a:solidFill>
                <a:latin typeface="Arial" panose="020B0604020202020204" pitchFamily="34" charset="0"/>
                <a:cs typeface="Arial" panose="020B0604020202020204" pitchFamily="34" charset="0"/>
              </a:rPr>
              <a:t> </a:t>
            </a:r>
            <a:endParaRPr kumimoji="0" lang="en-US" sz="1000" b="1" i="1"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a:p>
            <a:pPr marR="0" lvl="0" algn="l" defTabSz="685800" rtl="0" eaLnBrk="1" fontAlgn="auto" latinLnBrk="0" hangingPunct="1">
              <a:lnSpc>
                <a:spcPct val="100000"/>
              </a:lnSpc>
              <a:spcBef>
                <a:spcPts val="750"/>
              </a:spcBef>
              <a:spcAft>
                <a:spcPts val="0"/>
              </a:spcAft>
              <a:buClrTx/>
              <a:buSzTx/>
              <a:buFont typeface="Wingdings" panose="05000000000000000000" pitchFamily="2" charset="2"/>
              <a:buChar char="Ø"/>
              <a:tabLst/>
              <a:defRPr/>
            </a:pPr>
            <a:r>
              <a:rPr kumimoji="0" lang="en-US" sz="3000" b="1" i="1"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Having pesticides with practical</a:t>
            </a:r>
            <a:r>
              <a:rPr lang="en-US" sz="3000" b="1" i="1" dirty="0">
                <a:solidFill>
                  <a:sysClr val="window" lastClr="FFFFFF"/>
                </a:solidFill>
                <a:latin typeface="Arial" panose="020B0604020202020204" pitchFamily="34" charset="0"/>
                <a:cs typeface="Arial" panose="020B0604020202020204" pitchFamily="34" charset="0"/>
              </a:rPr>
              <a:t> use patterns is equally as critical </a:t>
            </a:r>
          </a:p>
          <a:p>
            <a:pPr marL="0" marR="0" lvl="0" indent="0" algn="l" defTabSz="685800" rtl="0" eaLnBrk="1" fontAlgn="auto" latinLnBrk="0" hangingPunct="1">
              <a:lnSpc>
                <a:spcPct val="100000"/>
              </a:lnSpc>
              <a:spcBef>
                <a:spcPts val="750"/>
              </a:spcBef>
              <a:spcAft>
                <a:spcPts val="0"/>
              </a:spcAft>
              <a:buClrTx/>
              <a:buSzTx/>
              <a:buNone/>
              <a:tabLst/>
              <a:defRPr/>
            </a:pPr>
            <a:r>
              <a:rPr kumimoji="0" lang="en-US" sz="1000" b="1" i="1"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p>
          <a:p>
            <a:pPr marR="0" lvl="0" algn="l" defTabSz="685800" rtl="0" eaLnBrk="1" fontAlgn="auto" latinLnBrk="0" hangingPunct="1">
              <a:lnSpc>
                <a:spcPct val="100000"/>
              </a:lnSpc>
              <a:spcBef>
                <a:spcPts val="750"/>
              </a:spcBef>
              <a:spcAft>
                <a:spcPts val="0"/>
              </a:spcAft>
              <a:buClrTx/>
              <a:buSzTx/>
              <a:buFont typeface="Wingdings" panose="05000000000000000000" pitchFamily="2" charset="2"/>
              <a:buChar char="Ø"/>
              <a:tabLst/>
              <a:defRPr/>
            </a:pPr>
            <a:r>
              <a:rPr lang="en-US" sz="3000" b="1" i="1" dirty="0">
                <a:solidFill>
                  <a:sysClr val="window" lastClr="FFFFFF"/>
                </a:solidFill>
                <a:latin typeface="Arial" panose="020B0604020202020204" pitchFamily="34" charset="0"/>
                <a:cs typeface="Arial" panose="020B0604020202020204" pitchFamily="34" charset="0"/>
              </a:rPr>
              <a:t>Science is the key to protecting agriculture and our environment</a:t>
            </a:r>
          </a:p>
          <a:p>
            <a:pPr marL="0" marR="0" lvl="0" indent="0" algn="l" defTabSz="685800" rtl="0" eaLnBrk="1" fontAlgn="auto" latinLnBrk="0" hangingPunct="1">
              <a:lnSpc>
                <a:spcPct val="100000"/>
              </a:lnSpc>
              <a:spcBef>
                <a:spcPts val="750"/>
              </a:spcBef>
              <a:spcAft>
                <a:spcPts val="0"/>
              </a:spcAft>
              <a:buClrTx/>
              <a:buSzTx/>
              <a:buNone/>
              <a:tabLst/>
              <a:defRPr/>
            </a:pPr>
            <a:r>
              <a:rPr lang="en-US" sz="1000" b="1" i="1" dirty="0">
                <a:solidFill>
                  <a:sysClr val="window" lastClr="FFFFFF"/>
                </a:solidFill>
                <a:latin typeface="Arial" panose="020B0604020202020204" pitchFamily="34" charset="0"/>
                <a:cs typeface="Arial" panose="020B0604020202020204" pitchFamily="34" charset="0"/>
              </a:rPr>
              <a:t> </a:t>
            </a:r>
          </a:p>
          <a:p>
            <a:pPr marR="0" lvl="0" algn="l" defTabSz="685800" rtl="0" eaLnBrk="1" fontAlgn="auto" latinLnBrk="0" hangingPunct="1">
              <a:lnSpc>
                <a:spcPct val="100000"/>
              </a:lnSpc>
              <a:spcBef>
                <a:spcPts val="750"/>
              </a:spcBef>
              <a:spcAft>
                <a:spcPts val="0"/>
              </a:spcAft>
              <a:buClrTx/>
              <a:buSzTx/>
              <a:buFont typeface="Wingdings" panose="05000000000000000000" pitchFamily="2" charset="2"/>
              <a:buChar char="Ø"/>
              <a:tabLst/>
              <a:defRPr/>
            </a:pPr>
            <a:r>
              <a:rPr lang="en-US" sz="3000" b="1" i="1" dirty="0">
                <a:solidFill>
                  <a:sysClr val="window" lastClr="FFFFFF"/>
                </a:solidFill>
                <a:latin typeface="Arial" panose="020B0604020202020204" pitchFamily="34" charset="0"/>
                <a:cs typeface="Arial" panose="020B0604020202020204" pitchFamily="34" charset="0"/>
              </a:rPr>
              <a:t>A risk/benefit component to ESA is needed</a:t>
            </a:r>
          </a:p>
          <a:p>
            <a:pPr marL="0" marR="0" lvl="0" indent="0" algn="l" defTabSz="685800" rtl="0" eaLnBrk="1" fontAlgn="auto" latinLnBrk="0" hangingPunct="1">
              <a:lnSpc>
                <a:spcPct val="100000"/>
              </a:lnSpc>
              <a:spcBef>
                <a:spcPts val="750"/>
              </a:spcBef>
              <a:spcAft>
                <a:spcPts val="0"/>
              </a:spcAft>
              <a:buClrTx/>
              <a:buSzTx/>
              <a:buNone/>
              <a:tabLst/>
              <a:defRPr/>
            </a:pPr>
            <a:r>
              <a:rPr lang="en-US" sz="1000" b="1" i="1" dirty="0">
                <a:solidFill>
                  <a:sysClr val="window" lastClr="FFFFFF"/>
                </a:solidFill>
                <a:latin typeface="Arial" panose="020B0604020202020204" pitchFamily="34" charset="0"/>
                <a:cs typeface="Arial" panose="020B0604020202020204" pitchFamily="34" charset="0"/>
              </a:rPr>
              <a:t> </a:t>
            </a:r>
          </a:p>
          <a:p>
            <a:pPr marR="0" lvl="0" algn="l" defTabSz="685800" rtl="0" eaLnBrk="1" fontAlgn="auto" latinLnBrk="0" hangingPunct="1">
              <a:lnSpc>
                <a:spcPct val="100000"/>
              </a:lnSpc>
              <a:spcBef>
                <a:spcPts val="750"/>
              </a:spcBef>
              <a:spcAft>
                <a:spcPts val="0"/>
              </a:spcAft>
              <a:buClrTx/>
              <a:buSzTx/>
              <a:buFont typeface="Wingdings" panose="05000000000000000000" pitchFamily="2" charset="2"/>
              <a:buChar char="Ø"/>
              <a:tabLst/>
              <a:defRPr/>
            </a:pPr>
            <a:r>
              <a:rPr kumimoji="0" lang="en-US" sz="3000" b="1" i="1"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NRCS </a:t>
            </a:r>
            <a:r>
              <a:rPr lang="en-US" sz="3000" b="1" i="1" dirty="0">
                <a:solidFill>
                  <a:sysClr val="window" lastClr="FFFFFF"/>
                </a:solidFill>
                <a:latin typeface="Arial" panose="020B0604020202020204" pitchFamily="34" charset="0"/>
                <a:cs typeface="Arial" panose="020B0604020202020204" pitchFamily="34" charset="0"/>
              </a:rPr>
              <a:t>critical to adoption of mitigation measures; BUT, programs must be more simple and flexible</a:t>
            </a:r>
            <a:endParaRPr kumimoji="0" lang="en-US" sz="3000" b="1" i="1"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endParaRPr kumimoji="0" lang="en-US" sz="3000" b="1"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30" name="Line 5">
            <a:extLst>
              <a:ext uri="{FF2B5EF4-FFF2-40B4-BE49-F238E27FC236}">
                <a16:creationId xmlns:a16="http://schemas.microsoft.com/office/drawing/2014/main" id="{7F6E380C-B509-4790-93A9-8AD8FBF99ADC}"/>
              </a:ext>
            </a:extLst>
          </p:cNvPr>
          <p:cNvSpPr>
            <a:spLocks noChangeShapeType="1"/>
          </p:cNvSpPr>
          <p:nvPr/>
        </p:nvSpPr>
        <p:spPr bwMode="auto">
          <a:xfrm flipV="1">
            <a:off x="2" y="792800"/>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pic>
        <p:nvPicPr>
          <p:cNvPr id="31" name="Picture 30">
            <a:extLst>
              <a:ext uri="{FF2B5EF4-FFF2-40B4-BE49-F238E27FC236}">
                <a16:creationId xmlns:a16="http://schemas.microsoft.com/office/drawing/2014/main" id="{240A316A-8B26-4642-A9AE-0344657597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2512" y="812559"/>
            <a:ext cx="3719487" cy="2789615"/>
          </a:xfrm>
          <a:prstGeom prst="rect">
            <a:avLst/>
          </a:prstGeom>
        </p:spPr>
      </p:pic>
      <p:pic>
        <p:nvPicPr>
          <p:cNvPr id="32" name="Picture 31">
            <a:extLst>
              <a:ext uri="{FF2B5EF4-FFF2-40B4-BE49-F238E27FC236}">
                <a16:creationId xmlns:a16="http://schemas.microsoft.com/office/drawing/2014/main" id="{5E59EB13-DC35-4887-A8A7-5E60310726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33163" y="3693247"/>
            <a:ext cx="2743200" cy="3072384"/>
          </a:xfrm>
          <a:prstGeom prst="rect">
            <a:avLst/>
          </a:prstGeom>
        </p:spPr>
      </p:pic>
    </p:spTree>
    <p:extLst>
      <p:ext uri="{BB962C8B-B14F-4D97-AF65-F5344CB8AC3E}">
        <p14:creationId xmlns:p14="http://schemas.microsoft.com/office/powerpoint/2010/main" val="731406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descr="http://www.sofreshandsogreen.com/wp-content/uploads/2010/12/EPA-logo-510x55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7575" y="811687"/>
            <a:ext cx="1839465" cy="198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18553" y="3755222"/>
            <a:ext cx="2362200" cy="1261884"/>
          </a:xfrm>
          <a:prstGeom prst="rect">
            <a:avLst/>
          </a:prstGeom>
          <a:solidFill>
            <a:schemeClr val="tx1"/>
          </a:solidFill>
          <a:ln>
            <a:solidFill>
              <a:schemeClr val="tx2">
                <a:lumMod val="60000"/>
                <a:lumOff val="40000"/>
              </a:schemeClr>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
                <a:ea typeface="+mn-ea"/>
                <a:cs typeface="+mn-cs"/>
              </a:rPr>
              <a:t>Industry Partners</a:t>
            </a:r>
          </a:p>
        </p:txBody>
      </p:sp>
      <p:pic>
        <p:nvPicPr>
          <p:cNvPr id="22534" name="Picture 7" descr="D:\Photo's\IR-4\IR4_logo.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654" y="5607735"/>
            <a:ext cx="1897877" cy="107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agonline/depts/commissioner/communications/Shared%20Documents/GDA%20Logo%20Package/Division%20logos/Plant-Industry/JPEG/plant-industry-full-color.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654" y="2225103"/>
            <a:ext cx="3352800" cy="1012360"/>
          </a:xfrm>
          <a:prstGeom prst="rect">
            <a:avLst/>
          </a:prstGeom>
          <a:noFill/>
          <a:ln>
            <a:noFill/>
          </a:ln>
        </p:spPr>
      </p:pic>
      <p:sp>
        <p:nvSpPr>
          <p:cNvPr id="9" name="TextBox 5"/>
          <p:cNvSpPr txBox="1">
            <a:spLocks noChangeArrowheads="1"/>
          </p:cNvSpPr>
          <p:nvPr/>
        </p:nvSpPr>
        <p:spPr bwMode="auto">
          <a:xfrm>
            <a:off x="0" y="1"/>
            <a:ext cx="12192000" cy="646331"/>
          </a:xfrm>
          <a:prstGeom prst="rect">
            <a:avLst/>
          </a:prstGeom>
          <a:solidFill>
            <a:srgbClr val="FF0000"/>
          </a:solidFill>
          <a:ln w="28575">
            <a:solidFill>
              <a:srgbClr val="FF0000"/>
            </a:solid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charset="0"/>
                <a:ea typeface="+mn-ea"/>
                <a:cs typeface="Arial" charset="0"/>
              </a:rPr>
              <a:t>Science, Cooperation, &amp; Communication</a:t>
            </a:r>
          </a:p>
        </p:txBody>
      </p:sp>
      <p:sp>
        <p:nvSpPr>
          <p:cNvPr id="10" name="TextBox 9"/>
          <p:cNvSpPr txBox="1"/>
          <p:nvPr/>
        </p:nvSpPr>
        <p:spPr>
          <a:xfrm>
            <a:off x="389654" y="863758"/>
            <a:ext cx="2514600" cy="769441"/>
          </a:xfrm>
          <a:prstGeom prst="rect">
            <a:avLst/>
          </a:prstGeom>
          <a:solidFill>
            <a:schemeClr val="tx1"/>
          </a:solidFill>
          <a:ln>
            <a:solidFill>
              <a:schemeClr val="tx2">
                <a:lumMod val="60000"/>
                <a:lumOff val="40000"/>
              </a:schemeClr>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a:ea typeface="+mn-ea"/>
                <a:cs typeface="+mn-cs"/>
              </a:rPr>
              <a:t>Farmers</a:t>
            </a:r>
            <a:endParaRPr kumimoji="0" lang="en-US" sz="3000" b="1" i="0" u="none" strike="noStrike" kern="1200" cap="none" spc="0" normalizeH="0" baseline="0" noProof="0" dirty="0">
              <a:ln>
                <a:noFill/>
              </a:ln>
              <a:solidFill>
                <a:srgbClr val="FFFF00"/>
              </a:solidFill>
              <a:effectLst/>
              <a:uLnTx/>
              <a:uFillTx/>
              <a:latin typeface="Arial"/>
              <a:ea typeface="+mn-ea"/>
              <a:cs typeface="+mn-cs"/>
            </a:endParaRPr>
          </a:p>
        </p:txBody>
      </p:sp>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65401" y="5659665"/>
            <a:ext cx="3713034" cy="970072"/>
          </a:xfrm>
          <a:prstGeom prst="rect">
            <a:avLst/>
          </a:prstGeom>
        </p:spPr>
      </p:pic>
      <p:pic>
        <p:nvPicPr>
          <p:cNvPr id="13" name="Picture 2" descr="http://extension.uga.edu/global/images/UGA-Cooperative-Extension.png">
            <a:hlinkClick r:id="rId7"/>
            <a:extLst>
              <a:ext uri="{FF2B5EF4-FFF2-40B4-BE49-F238E27FC236}">
                <a16:creationId xmlns:a16="http://schemas.microsoft.com/office/drawing/2014/main" id="{D9AE5104-48C1-439D-ACDE-04869F26642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63929" y="1129102"/>
            <a:ext cx="3922910" cy="940739"/>
          </a:xfrm>
          <a:prstGeom prst="rect">
            <a:avLst/>
          </a:prstGeom>
          <a:solidFill>
            <a:schemeClr val="bg1"/>
          </a:solidFill>
          <a:ln>
            <a:noFill/>
          </a:ln>
        </p:spPr>
      </p:pic>
      <p:pic>
        <p:nvPicPr>
          <p:cNvPr id="17" name="Picture 16">
            <a:extLst>
              <a:ext uri="{FF2B5EF4-FFF2-40B4-BE49-F238E27FC236}">
                <a16:creationId xmlns:a16="http://schemas.microsoft.com/office/drawing/2014/main" id="{F5A8DBBF-97A7-494A-8E4A-9039A9C7C79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04732" y="2629114"/>
            <a:ext cx="1696485" cy="2109144"/>
          </a:xfrm>
          <a:prstGeom prst="rect">
            <a:avLst/>
          </a:prstGeom>
        </p:spPr>
      </p:pic>
      <p:pic>
        <p:nvPicPr>
          <p:cNvPr id="18" name="Picture 17">
            <a:extLst>
              <a:ext uri="{FF2B5EF4-FFF2-40B4-BE49-F238E27FC236}">
                <a16:creationId xmlns:a16="http://schemas.microsoft.com/office/drawing/2014/main" id="{BB9339C2-CC1F-45A5-A0CE-D34E63F5B47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362317" y="3394047"/>
            <a:ext cx="2440029" cy="1028393"/>
          </a:xfrm>
          <a:prstGeom prst="rect">
            <a:avLst/>
          </a:prstGeom>
        </p:spPr>
      </p:pic>
      <p:pic>
        <p:nvPicPr>
          <p:cNvPr id="19" name="Picture 18">
            <a:extLst>
              <a:ext uri="{FF2B5EF4-FFF2-40B4-BE49-F238E27FC236}">
                <a16:creationId xmlns:a16="http://schemas.microsoft.com/office/drawing/2014/main" id="{6DD70A0C-29DF-478E-9ABD-4FB77F7B6EC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89654" y="3755222"/>
            <a:ext cx="1371600" cy="1371600"/>
          </a:xfrm>
          <a:prstGeom prst="rect">
            <a:avLst/>
          </a:prstGeom>
        </p:spPr>
      </p:pic>
      <p:pic>
        <p:nvPicPr>
          <p:cNvPr id="20" name="Picture 19">
            <a:extLst>
              <a:ext uri="{FF2B5EF4-FFF2-40B4-BE49-F238E27FC236}">
                <a16:creationId xmlns:a16="http://schemas.microsoft.com/office/drawing/2014/main" id="{1DF1BCB3-8956-4A92-A8FD-679F55E9DC37}"/>
              </a:ext>
            </a:extLst>
          </p:cNvPr>
          <p:cNvPicPr/>
          <p:nvPr/>
        </p:nvPicPr>
        <p:blipFill>
          <a:blip r:embed="rId12" cstate="print"/>
          <a:srcRect/>
          <a:stretch>
            <a:fillRect/>
          </a:stretch>
        </p:blipFill>
        <p:spPr bwMode="auto">
          <a:xfrm>
            <a:off x="3968716" y="5562294"/>
            <a:ext cx="2656668" cy="910525"/>
          </a:xfrm>
          <a:prstGeom prst="rect">
            <a:avLst/>
          </a:prstGeom>
          <a:noFill/>
          <a:ln w="9525">
            <a:noFill/>
            <a:miter lim="800000"/>
            <a:headEnd/>
            <a:tailEnd/>
          </a:ln>
        </p:spPr>
      </p:pic>
    </p:spTree>
    <p:extLst>
      <p:ext uri="{BB962C8B-B14F-4D97-AF65-F5344CB8AC3E}">
        <p14:creationId xmlns:p14="http://schemas.microsoft.com/office/powerpoint/2010/main" val="1555220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p:nvPr/>
        </p:nvSpPr>
        <p:spPr>
          <a:xfrm>
            <a:off x="1931267" y="3429000"/>
            <a:ext cx="8541200" cy="2937600"/>
          </a:xfrm>
          <a:prstGeom prst="rect">
            <a:avLst/>
          </a:prstGeom>
          <a:solidFill>
            <a:srgbClr val="91AF41"/>
          </a:solidFill>
          <a:ln>
            <a:noFill/>
          </a:ln>
        </p:spPr>
        <p:txBody>
          <a:bodyPr spcFirstLastPara="1" wrap="square" lIns="121900" tIns="121900" rIns="121900" bIns="121900" anchor="ctr" anchorCtr="0">
            <a:noAutofit/>
          </a:bodyPr>
          <a:lstStyle/>
          <a:p>
            <a:endParaRPr sz="2400"/>
          </a:p>
        </p:txBody>
      </p:sp>
      <p:sp>
        <p:nvSpPr>
          <p:cNvPr id="93" name="Google Shape;93;p16"/>
          <p:cNvSpPr txBox="1">
            <a:spLocks noGrp="1"/>
          </p:cNvSpPr>
          <p:nvPr>
            <p:ph type="title" idx="4294967295"/>
          </p:nvPr>
        </p:nvSpPr>
        <p:spPr>
          <a:xfrm>
            <a:off x="2368000" y="4134800"/>
            <a:ext cx="7231600" cy="2160800"/>
          </a:xfrm>
          <a:prstGeom prst="rect">
            <a:avLst/>
          </a:prstGeom>
          <a:noFill/>
          <a:ln>
            <a:noFill/>
          </a:ln>
        </p:spPr>
        <p:txBody>
          <a:bodyPr spcFirstLastPara="1" vert="horz" wrap="square" lIns="91433" tIns="45700" rIns="91433" bIns="45700" rtlCol="0" anchor="ctr" anchorCtr="0">
            <a:noAutofit/>
          </a:bodyPr>
          <a:lstStyle/>
          <a:p>
            <a:pPr>
              <a:lnSpc>
                <a:spcPct val="90000"/>
              </a:lnSpc>
              <a:spcBef>
                <a:spcPts val="0"/>
              </a:spcBef>
              <a:buClr>
                <a:schemeClr val="dk1"/>
              </a:buClr>
              <a:buSzPts val="3600"/>
            </a:pPr>
            <a:r>
              <a:rPr lang="en" sz="3600" b="1">
                <a:latin typeface="Montserrat"/>
                <a:ea typeface="Montserrat"/>
                <a:cs typeface="Montserrat"/>
                <a:sym typeface="Montserrat"/>
              </a:rPr>
              <a:t>Q&amp;A</a:t>
            </a:r>
            <a:endParaRPr sz="3600" b="1">
              <a:latin typeface="Montserrat"/>
              <a:ea typeface="Montserrat"/>
              <a:cs typeface="Montserrat"/>
              <a:sym typeface="Montserrat"/>
            </a:endParaRPr>
          </a:p>
          <a:p>
            <a:pPr>
              <a:lnSpc>
                <a:spcPct val="90000"/>
              </a:lnSpc>
              <a:spcBef>
                <a:spcPts val="0"/>
              </a:spcBef>
              <a:buClr>
                <a:schemeClr val="dk1"/>
              </a:buClr>
              <a:buSzPts val="3600"/>
            </a:pPr>
            <a:endParaRPr sz="2667" b="1">
              <a:latin typeface="Montserrat"/>
              <a:ea typeface="Montserrat"/>
              <a:cs typeface="Montserrat"/>
              <a:sym typeface="Montserrat"/>
            </a:endParaRPr>
          </a:p>
          <a:p>
            <a:pPr>
              <a:lnSpc>
                <a:spcPct val="90000"/>
              </a:lnSpc>
              <a:spcBef>
                <a:spcPts val="0"/>
              </a:spcBef>
              <a:buClr>
                <a:schemeClr val="dk1"/>
              </a:buClr>
              <a:buSzPts val="3600"/>
            </a:pPr>
            <a:r>
              <a:rPr lang="en" sz="2667">
                <a:latin typeface="Montserrat"/>
                <a:ea typeface="Montserrat"/>
                <a:cs typeface="Montserrat"/>
                <a:sym typeface="Montserrat"/>
              </a:rPr>
              <a:t>Presentation materials will be </a:t>
            </a:r>
            <a:endParaRPr sz="2667">
              <a:latin typeface="Montserrat"/>
              <a:ea typeface="Montserrat"/>
              <a:cs typeface="Montserrat"/>
              <a:sym typeface="Montserrat"/>
            </a:endParaRPr>
          </a:p>
          <a:p>
            <a:pPr>
              <a:lnSpc>
                <a:spcPct val="90000"/>
              </a:lnSpc>
              <a:spcBef>
                <a:spcPts val="0"/>
              </a:spcBef>
              <a:buClr>
                <a:schemeClr val="dk1"/>
              </a:buClr>
              <a:buSzPts val="3600"/>
            </a:pPr>
            <a:r>
              <a:rPr lang="en" sz="2667">
                <a:latin typeface="Montserrat"/>
                <a:ea typeface="Montserrat"/>
                <a:cs typeface="Montserrat"/>
                <a:sym typeface="Montserrat"/>
              </a:rPr>
              <a:t>posted at ncfar.org.</a:t>
            </a:r>
            <a:endParaRPr sz="2667">
              <a:latin typeface="Montserrat"/>
              <a:ea typeface="Montserrat"/>
              <a:cs typeface="Montserrat"/>
              <a:sym typeface="Montserrat"/>
            </a:endParaRPr>
          </a:p>
          <a:p>
            <a:pPr>
              <a:lnSpc>
                <a:spcPct val="90000"/>
              </a:lnSpc>
              <a:spcBef>
                <a:spcPts val="0"/>
              </a:spcBef>
              <a:buClr>
                <a:schemeClr val="dk1"/>
              </a:buClr>
              <a:buSzPts val="3600"/>
            </a:pPr>
            <a:endParaRPr sz="2667" b="1">
              <a:latin typeface="Montserrat"/>
              <a:ea typeface="Montserrat"/>
              <a:cs typeface="Montserrat"/>
              <a:sym typeface="Montserrat"/>
            </a:endParaRPr>
          </a:p>
        </p:txBody>
      </p:sp>
      <p:pic>
        <p:nvPicPr>
          <p:cNvPr id="94" name="Google Shape;94;p16"/>
          <p:cNvPicPr preferRelativeResize="0"/>
          <p:nvPr/>
        </p:nvPicPr>
        <p:blipFill>
          <a:blip r:embed="rId3">
            <a:alphaModFix/>
          </a:blip>
          <a:stretch>
            <a:fillRect/>
          </a:stretch>
        </p:blipFill>
        <p:spPr>
          <a:xfrm>
            <a:off x="3682834" y="300301"/>
            <a:ext cx="4826332" cy="20109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37C7A9-FEC8-E72D-0856-5B6ED301C64B}"/>
              </a:ext>
            </a:extLst>
          </p:cNvPr>
          <p:cNvPicPr>
            <a:picLocks noChangeAspect="1"/>
          </p:cNvPicPr>
          <p:nvPr/>
        </p:nvPicPr>
        <p:blipFill>
          <a:blip r:embed="rId3"/>
          <a:stretch>
            <a:fillRect/>
          </a:stretch>
        </p:blipFill>
        <p:spPr>
          <a:xfrm>
            <a:off x="3357542" y="4004699"/>
            <a:ext cx="5097314" cy="1982289"/>
          </a:xfrm>
          <a:prstGeom prst="rect">
            <a:avLst/>
          </a:prstGeom>
        </p:spPr>
      </p:pic>
      <p:pic>
        <p:nvPicPr>
          <p:cNvPr id="9" name="Picture 8">
            <a:extLst>
              <a:ext uri="{FF2B5EF4-FFF2-40B4-BE49-F238E27FC236}">
                <a16:creationId xmlns:a16="http://schemas.microsoft.com/office/drawing/2014/main" id="{88A7573E-1C05-4B4B-B274-BDB4395576AD}"/>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5400000">
            <a:off x="4440685" y="1390358"/>
            <a:ext cx="2616200" cy="261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2" descr="D:\Photo's\Culpepper Farm\farm 001.JPG">
            <a:extLst>
              <a:ext uri="{FF2B5EF4-FFF2-40B4-BE49-F238E27FC236}">
                <a16:creationId xmlns:a16="http://schemas.microsoft.com/office/drawing/2014/main" id="{9B015A14-5731-46AD-8D3B-F0D105C1238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62123" y="1646226"/>
            <a:ext cx="3603542" cy="252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4B328C08-CB6A-4F39-8452-2F3E03D4B140}"/>
              </a:ext>
            </a:extLst>
          </p:cNvPr>
          <p:cNvSpPr txBox="1"/>
          <p:nvPr/>
        </p:nvSpPr>
        <p:spPr>
          <a:xfrm>
            <a:off x="0" y="1"/>
            <a:ext cx="12192000" cy="1323439"/>
          </a:xfrm>
          <a:prstGeom prst="rect">
            <a:avLst/>
          </a:prstGeom>
          <a:solidFill>
            <a:srgbClr val="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srgbClr val="FFFF00"/>
                </a:solidFill>
                <a:effectLst/>
                <a:uLnTx/>
                <a:uFillTx/>
                <a:latin typeface="Arial"/>
                <a:cs typeface="Calibri Light" panose="020F0302020204030204" pitchFamily="34" charset="0"/>
              </a:rPr>
              <a:t>How To Protect Endangered Species While Feeding The World</a:t>
            </a:r>
          </a:p>
        </p:txBody>
      </p:sp>
      <p:sp>
        <p:nvSpPr>
          <p:cNvPr id="15" name="TextBox 14">
            <a:extLst>
              <a:ext uri="{FF2B5EF4-FFF2-40B4-BE49-F238E27FC236}">
                <a16:creationId xmlns:a16="http://schemas.microsoft.com/office/drawing/2014/main" id="{18293BC1-34B9-40A9-B02E-1204FBAE224A}"/>
              </a:ext>
            </a:extLst>
          </p:cNvPr>
          <p:cNvSpPr txBox="1"/>
          <p:nvPr/>
        </p:nvSpPr>
        <p:spPr>
          <a:xfrm>
            <a:off x="3936316" y="5985129"/>
            <a:ext cx="4319367"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effectLst/>
                <a:uLnTx/>
                <a:uFillTx/>
                <a:latin typeface="Arial"/>
                <a:cs typeface="Arial" panose="020B0604020202020204" pitchFamily="34" charset="0"/>
              </a:rPr>
              <a:t>Stanley Culpepper and Bill Chism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a:ln>
                  <a:noFill/>
                </a:ln>
                <a:effectLst/>
                <a:uLnTx/>
                <a:uFillTx/>
                <a:latin typeface="Arial"/>
                <a:cs typeface="Arial" panose="020B0604020202020204" pitchFamily="34" charset="0"/>
              </a:rPr>
              <a:t>Weed Science Society of America</a:t>
            </a:r>
          </a:p>
        </p:txBody>
      </p:sp>
      <p:pic>
        <p:nvPicPr>
          <p:cNvPr id="17" name="Picture 2" descr="D:\Photo's\Equipment\DSC00828.JPG">
            <a:extLst>
              <a:ext uri="{FF2B5EF4-FFF2-40B4-BE49-F238E27FC236}">
                <a16:creationId xmlns:a16="http://schemas.microsoft.com/office/drawing/2014/main" id="{38DECF4B-D77D-4A91-8946-13865A7D008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5979" y="4415100"/>
            <a:ext cx="3328248" cy="23087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1FA4BF5-8B02-4D6D-AC31-F00E9A77FB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31905" y="1593668"/>
            <a:ext cx="4503585" cy="2533267"/>
          </a:xfrm>
          <a:prstGeom prst="rect">
            <a:avLst/>
          </a:prstGeom>
        </p:spPr>
      </p:pic>
      <p:pic>
        <p:nvPicPr>
          <p:cNvPr id="18" name="Picture 17">
            <a:extLst>
              <a:ext uri="{FF2B5EF4-FFF2-40B4-BE49-F238E27FC236}">
                <a16:creationId xmlns:a16="http://schemas.microsoft.com/office/drawing/2014/main" id="{690F6BAC-1381-421A-9322-AE0F2F8260D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54856" y="4669446"/>
            <a:ext cx="3488025" cy="1962014"/>
          </a:xfrm>
          <a:prstGeom prst="rect">
            <a:avLst/>
          </a:prstGeom>
        </p:spPr>
      </p:pic>
      <p:sp>
        <p:nvSpPr>
          <p:cNvPr id="12" name="TextBox 11">
            <a:extLst>
              <a:ext uri="{FF2B5EF4-FFF2-40B4-BE49-F238E27FC236}">
                <a16:creationId xmlns:a16="http://schemas.microsoft.com/office/drawing/2014/main" id="{0E946C92-62A9-4AF7-A2A5-628070B8B20E}"/>
              </a:ext>
            </a:extLst>
          </p:cNvPr>
          <p:cNvSpPr txBox="1"/>
          <p:nvPr/>
        </p:nvSpPr>
        <p:spPr>
          <a:xfrm>
            <a:off x="3047071" y="3188578"/>
            <a:ext cx="6094140"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665359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14050" y="1063292"/>
            <a:ext cx="7162801" cy="3936473"/>
          </a:xfrm>
        </p:spPr>
        <p:txBody>
          <a:bodyPr>
            <a:noAutofit/>
          </a:bodyPr>
          <a:lstStyle/>
          <a:p>
            <a:pPr>
              <a:lnSpc>
                <a:spcPts val="3800"/>
              </a:lnSpc>
            </a:pPr>
            <a:r>
              <a:rPr lang="en-US" sz="3200" b="1" dirty="0">
                <a:solidFill>
                  <a:schemeClr val="bg1"/>
                </a:solidFill>
                <a:latin typeface="Arial" panose="020B0604020202020204" pitchFamily="34" charset="0"/>
                <a:cs typeface="Arial" panose="020B0604020202020204" pitchFamily="34" charset="0"/>
              </a:rPr>
              <a:t>ESA implemented in 1973 to protect animals, fish, and plants</a:t>
            </a:r>
          </a:p>
          <a:p>
            <a:pPr>
              <a:lnSpc>
                <a:spcPts val="3800"/>
              </a:lnSpc>
            </a:pPr>
            <a:endParaRPr lang="en-US" sz="3200" b="1" dirty="0">
              <a:solidFill>
                <a:schemeClr val="bg1"/>
              </a:solidFill>
              <a:latin typeface="Arial" panose="020B0604020202020204" pitchFamily="34" charset="0"/>
              <a:cs typeface="Arial" panose="020B0604020202020204" pitchFamily="34" charset="0"/>
            </a:endParaRPr>
          </a:p>
          <a:p>
            <a:pPr>
              <a:lnSpc>
                <a:spcPts val="3800"/>
              </a:lnSpc>
            </a:pPr>
            <a:r>
              <a:rPr lang="en-US" sz="3200" b="1" dirty="0">
                <a:solidFill>
                  <a:schemeClr val="bg1"/>
                </a:solidFill>
                <a:latin typeface="Arial" panose="020B0604020202020204" pitchFamily="34" charset="0"/>
                <a:cs typeface="Arial" panose="020B0604020202020204" pitchFamily="34" charset="0"/>
              </a:rPr>
              <a:t>Provides framework to conserve &amp; protect endangered &amp; threatened   species </a:t>
            </a:r>
            <a:r>
              <a:rPr lang="en-US" sz="3200" b="1" u="sng" dirty="0">
                <a:solidFill>
                  <a:schemeClr val="bg1"/>
                </a:solidFill>
                <a:latin typeface="Arial" panose="020B0604020202020204" pitchFamily="34" charset="0"/>
                <a:cs typeface="Arial" panose="020B0604020202020204" pitchFamily="34" charset="0"/>
              </a:rPr>
              <a:t>&amp; their habitats</a:t>
            </a:r>
            <a:r>
              <a:rPr lang="en-US" sz="3200" b="1" dirty="0">
                <a:solidFill>
                  <a:schemeClr val="bg1"/>
                </a:solidFill>
                <a:latin typeface="Arial" panose="020B0604020202020204" pitchFamily="34" charset="0"/>
                <a:cs typeface="Arial" panose="020B0604020202020204" pitchFamily="34" charset="0"/>
              </a:rPr>
              <a:t>!  </a:t>
            </a:r>
          </a:p>
          <a:p>
            <a:pPr lvl="1">
              <a:lnSpc>
                <a:spcPts val="3800"/>
              </a:lnSpc>
              <a:buFont typeface="Calibri" panose="020F0502020204030204" pitchFamily="34" charset="0"/>
              <a:buChar char="–"/>
            </a:pPr>
            <a:endParaRPr lang="en-US" sz="3200" b="1" i="1" dirty="0">
              <a:solidFill>
                <a:schemeClr val="bg1"/>
              </a:solidFill>
              <a:latin typeface="Arial" panose="020B0604020202020204" pitchFamily="34" charset="0"/>
              <a:cs typeface="Arial" panose="020B0604020202020204" pitchFamily="34" charset="0"/>
            </a:endParaRPr>
          </a:p>
          <a:p>
            <a:pPr marL="342900" lvl="1" indent="0">
              <a:lnSpc>
                <a:spcPts val="3800"/>
              </a:lnSpc>
              <a:buNone/>
            </a:pPr>
            <a:endParaRPr lang="en-US" sz="3200" b="1" i="1" u="sng" dirty="0">
              <a:solidFill>
                <a:schemeClr val="bg1"/>
              </a:solidFill>
              <a:latin typeface="Arial" panose="020B0604020202020204" pitchFamily="34" charset="0"/>
              <a:cs typeface="Arial" panose="020B0604020202020204" pitchFamily="34" charset="0"/>
            </a:endParaRPr>
          </a:p>
          <a:p>
            <a:pPr lvl="1">
              <a:lnSpc>
                <a:spcPts val="3800"/>
              </a:lnSpc>
            </a:pPr>
            <a:endParaRPr lang="en-US" sz="3200" b="1" dirty="0">
              <a:solidFill>
                <a:schemeClr val="bg1"/>
              </a:solidFill>
              <a:latin typeface="Arial" panose="020B0604020202020204" pitchFamily="34" charset="0"/>
              <a:cs typeface="Arial" panose="020B0604020202020204" pitchFamily="34" charset="0"/>
            </a:endParaRPr>
          </a:p>
          <a:p>
            <a:pPr marL="0" indent="0">
              <a:lnSpc>
                <a:spcPts val="3800"/>
              </a:lnSpc>
              <a:buNone/>
            </a:pPr>
            <a:endParaRPr lang="en-US" sz="3200" b="1" dirty="0">
              <a:solidFill>
                <a:schemeClr val="bg1"/>
              </a:solidFill>
              <a:latin typeface="Arial" panose="020B0604020202020204" pitchFamily="34" charset="0"/>
              <a:cs typeface="Arial" panose="020B0604020202020204" pitchFamily="34" charset="0"/>
            </a:endParaRPr>
          </a:p>
          <a:p>
            <a:pPr>
              <a:lnSpc>
                <a:spcPts val="3800"/>
              </a:lnSpc>
            </a:pPr>
            <a:endParaRPr lang="en-US" sz="3200" b="1"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1524000" y="1"/>
            <a:ext cx="9144000" cy="798229"/>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4000" b="1" dirty="0">
                <a:solidFill>
                  <a:srgbClr val="FFFF00"/>
                </a:solidFill>
                <a:latin typeface="Arial" panose="020B0604020202020204" pitchFamily="34" charset="0"/>
                <a:cs typeface="Arial" panose="020B0604020202020204" pitchFamily="34" charset="0"/>
              </a:rPr>
              <a:t>Endangered Species Act (ESA)</a:t>
            </a:r>
          </a:p>
        </p:txBody>
      </p:sp>
      <p:sp>
        <p:nvSpPr>
          <p:cNvPr id="8" name="Rectangle 7">
            <a:extLst>
              <a:ext uri="{FF2B5EF4-FFF2-40B4-BE49-F238E27FC236}">
                <a16:creationId xmlns:a16="http://schemas.microsoft.com/office/drawing/2014/main" id="{1B611C82-3641-4DAE-9785-04118901354D}"/>
              </a:ext>
            </a:extLst>
          </p:cNvPr>
          <p:cNvSpPr/>
          <p:nvPr/>
        </p:nvSpPr>
        <p:spPr>
          <a:xfrm>
            <a:off x="314050" y="4900344"/>
            <a:ext cx="7219501" cy="1338828"/>
          </a:xfrm>
          <a:prstGeom prst="rect">
            <a:avLst/>
          </a:prstGeom>
          <a:ln w="28575">
            <a:solidFill>
              <a:srgbClr val="FFFF00"/>
            </a:solidFill>
          </a:ln>
        </p:spPr>
        <p:txBody>
          <a:bodyPr wrap="square">
            <a:spAutoFit/>
          </a:bodyPr>
          <a:lstStyle/>
          <a:p>
            <a:pPr algn="ctr" defTabSz="685800">
              <a:lnSpc>
                <a:spcPct val="90000"/>
              </a:lnSpc>
              <a:spcBef>
                <a:spcPts val="750"/>
              </a:spcBef>
              <a:spcAft>
                <a:spcPts val="150"/>
              </a:spcAft>
              <a:defRPr/>
            </a:pPr>
            <a:r>
              <a:rPr lang="en-US" sz="3000" b="1" i="1" dirty="0">
                <a:solidFill>
                  <a:srgbClr val="FFFF00"/>
                </a:solidFill>
                <a:latin typeface="Arial" panose="020B0604020202020204" pitchFamily="34" charset="0"/>
                <a:cs typeface="Arial" panose="020B0604020202020204" pitchFamily="34" charset="0"/>
              </a:rPr>
              <a:t>Total of &gt;1800 species, over 900 are plants and another 900 critical habitats nationally!!!</a:t>
            </a:r>
          </a:p>
        </p:txBody>
      </p:sp>
      <p:grpSp>
        <p:nvGrpSpPr>
          <p:cNvPr id="12" name="Group 11">
            <a:extLst>
              <a:ext uri="{FF2B5EF4-FFF2-40B4-BE49-F238E27FC236}">
                <a16:creationId xmlns:a16="http://schemas.microsoft.com/office/drawing/2014/main" id="{0A63F5F6-03AA-4BAF-8373-2726A15097FB}"/>
              </a:ext>
            </a:extLst>
          </p:cNvPr>
          <p:cNvGrpSpPr/>
          <p:nvPr/>
        </p:nvGrpSpPr>
        <p:grpSpPr>
          <a:xfrm>
            <a:off x="8026245" y="1063292"/>
            <a:ext cx="3370687" cy="4228250"/>
            <a:chOff x="8000423" y="1348732"/>
            <a:chExt cx="3963582" cy="5357635"/>
          </a:xfrm>
        </p:grpSpPr>
        <p:pic>
          <p:nvPicPr>
            <p:cNvPr id="13" name="Picture 12">
              <a:extLst>
                <a:ext uri="{FF2B5EF4-FFF2-40B4-BE49-F238E27FC236}">
                  <a16:creationId xmlns:a16="http://schemas.microsoft.com/office/drawing/2014/main" id="{5B8B5AAA-DA68-4601-AE7D-CF1363F04E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1371075"/>
              <a:ext cx="1526086" cy="1154739"/>
            </a:xfrm>
            <a:prstGeom prst="rect">
              <a:avLst/>
            </a:prstGeom>
            <a:ln>
              <a:solidFill>
                <a:schemeClr val="tx1"/>
              </a:solidFill>
            </a:ln>
          </p:spPr>
        </p:pic>
        <p:pic>
          <p:nvPicPr>
            <p:cNvPr id="14" name="Picture 13">
              <a:extLst>
                <a:ext uri="{FF2B5EF4-FFF2-40B4-BE49-F238E27FC236}">
                  <a16:creationId xmlns:a16="http://schemas.microsoft.com/office/drawing/2014/main" id="{F83E1A54-A7CA-4122-9329-DAD4B6CA34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29254" y="1348732"/>
              <a:ext cx="986844" cy="1819594"/>
            </a:xfrm>
            <a:prstGeom prst="rect">
              <a:avLst/>
            </a:prstGeom>
            <a:ln>
              <a:solidFill>
                <a:schemeClr val="tx1"/>
              </a:solidFill>
            </a:ln>
          </p:spPr>
        </p:pic>
        <p:pic>
          <p:nvPicPr>
            <p:cNvPr id="15" name="Picture 14">
              <a:extLst>
                <a:ext uri="{FF2B5EF4-FFF2-40B4-BE49-F238E27FC236}">
                  <a16:creationId xmlns:a16="http://schemas.microsoft.com/office/drawing/2014/main" id="{ED2839C0-FF9C-4068-A42C-FD4A84BE2F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29254" y="4378062"/>
              <a:ext cx="1313510" cy="1108863"/>
            </a:xfrm>
            <a:prstGeom prst="rect">
              <a:avLst/>
            </a:prstGeom>
            <a:ln>
              <a:solidFill>
                <a:schemeClr val="tx1"/>
              </a:solidFill>
            </a:ln>
          </p:spPr>
        </p:pic>
        <p:pic>
          <p:nvPicPr>
            <p:cNvPr id="16" name="Picture 15">
              <a:extLst>
                <a:ext uri="{FF2B5EF4-FFF2-40B4-BE49-F238E27FC236}">
                  <a16:creationId xmlns:a16="http://schemas.microsoft.com/office/drawing/2014/main" id="{B95E1352-B176-46CC-9091-BA8CB1099E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12004" y="1371074"/>
              <a:ext cx="1251998" cy="1768039"/>
            </a:xfrm>
            <a:prstGeom prst="rect">
              <a:avLst/>
            </a:prstGeom>
            <a:ln>
              <a:solidFill>
                <a:schemeClr val="tx1"/>
              </a:solidFill>
            </a:ln>
          </p:spPr>
        </p:pic>
        <p:pic>
          <p:nvPicPr>
            <p:cNvPr id="17" name="Picture 16">
              <a:extLst>
                <a:ext uri="{FF2B5EF4-FFF2-40B4-BE49-F238E27FC236}">
                  <a16:creationId xmlns:a16="http://schemas.microsoft.com/office/drawing/2014/main" id="{061E42D4-CABC-4A3D-8223-D1C8AA88AD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00423" y="3396987"/>
              <a:ext cx="1548480" cy="981075"/>
            </a:xfrm>
            <a:prstGeom prst="rect">
              <a:avLst/>
            </a:prstGeom>
            <a:ln>
              <a:solidFill>
                <a:schemeClr val="tx1"/>
              </a:solidFill>
            </a:ln>
          </p:spPr>
        </p:pic>
        <p:pic>
          <p:nvPicPr>
            <p:cNvPr id="18" name="Picture 17">
              <a:extLst>
                <a:ext uri="{FF2B5EF4-FFF2-40B4-BE49-F238E27FC236}">
                  <a16:creationId xmlns:a16="http://schemas.microsoft.com/office/drawing/2014/main" id="{3A8DBA9D-C8EB-481A-8375-900FDC5519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01000" y="2614571"/>
              <a:ext cx="1532348" cy="676863"/>
            </a:xfrm>
            <a:prstGeom prst="rect">
              <a:avLst/>
            </a:prstGeom>
            <a:ln>
              <a:solidFill>
                <a:schemeClr val="tx1"/>
              </a:solidFill>
            </a:ln>
          </p:spPr>
        </p:pic>
        <p:pic>
          <p:nvPicPr>
            <p:cNvPr id="25" name="Picture 24">
              <a:extLst>
                <a:ext uri="{FF2B5EF4-FFF2-40B4-BE49-F238E27FC236}">
                  <a16:creationId xmlns:a16="http://schemas.microsoft.com/office/drawing/2014/main" id="{DC948ED6-E7E7-4ECB-BE43-69406847BB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86975" y="5549080"/>
              <a:ext cx="1877027" cy="1157287"/>
            </a:xfrm>
            <a:prstGeom prst="rect">
              <a:avLst/>
            </a:prstGeom>
            <a:ln>
              <a:solidFill>
                <a:schemeClr val="tx1"/>
              </a:solidFill>
            </a:ln>
          </p:spPr>
        </p:pic>
        <p:pic>
          <p:nvPicPr>
            <p:cNvPr id="26" name="Picture 25">
              <a:extLst>
                <a:ext uri="{FF2B5EF4-FFF2-40B4-BE49-F238E27FC236}">
                  <a16:creationId xmlns:a16="http://schemas.microsoft.com/office/drawing/2014/main" id="{8E706AF2-2C5C-4D19-B6A0-F75562C87F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10360811" y="3883721"/>
              <a:ext cx="2265501" cy="940887"/>
            </a:xfrm>
            <a:prstGeom prst="rect">
              <a:avLst/>
            </a:prstGeom>
            <a:ln>
              <a:solidFill>
                <a:schemeClr val="tx1"/>
              </a:solidFill>
            </a:ln>
          </p:spPr>
        </p:pic>
        <p:pic>
          <p:nvPicPr>
            <p:cNvPr id="27" name="Picture 26">
              <a:extLst>
                <a:ext uri="{FF2B5EF4-FFF2-40B4-BE49-F238E27FC236}">
                  <a16:creationId xmlns:a16="http://schemas.microsoft.com/office/drawing/2014/main" id="{AC4BD9A5-1616-4711-BE70-6969D8AB1CDA}"/>
                </a:ext>
              </a:extLst>
            </p:cNvPr>
            <p:cNvPicPr>
              <a:picLocks noChangeAspect="1"/>
            </p:cNvPicPr>
            <p:nvPr/>
          </p:nvPicPr>
          <p:blipFill>
            <a:blip r:embed="rId11"/>
            <a:stretch>
              <a:fillRect/>
            </a:stretch>
          </p:blipFill>
          <p:spPr>
            <a:xfrm>
              <a:off x="8001000" y="5549080"/>
              <a:ext cx="2019300" cy="1157287"/>
            </a:xfrm>
            <a:prstGeom prst="rect">
              <a:avLst/>
            </a:prstGeom>
            <a:ln>
              <a:solidFill>
                <a:schemeClr val="tx1"/>
              </a:solidFill>
            </a:ln>
          </p:spPr>
        </p:pic>
        <p:pic>
          <p:nvPicPr>
            <p:cNvPr id="28" name="Picture 27">
              <a:extLst>
                <a:ext uri="{FF2B5EF4-FFF2-40B4-BE49-F238E27FC236}">
                  <a16:creationId xmlns:a16="http://schemas.microsoft.com/office/drawing/2014/main" id="{0E2F5316-E334-4FF3-81FC-1E3E4EAFABA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29254" y="3221414"/>
              <a:ext cx="1313510" cy="1074360"/>
            </a:xfrm>
            <a:prstGeom prst="rect">
              <a:avLst/>
            </a:prstGeom>
            <a:ln>
              <a:solidFill>
                <a:schemeClr val="tx1"/>
              </a:solidFill>
            </a:ln>
          </p:spPr>
        </p:pic>
        <p:pic>
          <p:nvPicPr>
            <p:cNvPr id="29" name="Picture 28">
              <a:extLst>
                <a:ext uri="{FF2B5EF4-FFF2-40B4-BE49-F238E27FC236}">
                  <a16:creationId xmlns:a16="http://schemas.microsoft.com/office/drawing/2014/main" id="{717E2111-14A2-4653-A87B-B598E87AAE8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01000" y="4454606"/>
              <a:ext cx="1548479" cy="1032319"/>
            </a:xfrm>
            <a:prstGeom prst="rect">
              <a:avLst/>
            </a:prstGeom>
            <a:ln>
              <a:solidFill>
                <a:schemeClr val="tx1"/>
              </a:solidFill>
            </a:ln>
          </p:spPr>
        </p:pic>
      </p:grpSp>
      <p:sp>
        <p:nvSpPr>
          <p:cNvPr id="20" name="Line 5">
            <a:extLst>
              <a:ext uri="{FF2B5EF4-FFF2-40B4-BE49-F238E27FC236}">
                <a16:creationId xmlns:a16="http://schemas.microsoft.com/office/drawing/2014/main" id="{B52B0E05-F286-4B7D-BFE3-4A85C6CE6813}"/>
              </a:ext>
            </a:extLst>
          </p:cNvPr>
          <p:cNvSpPr>
            <a:spLocks noChangeShapeType="1"/>
          </p:cNvSpPr>
          <p:nvPr/>
        </p:nvSpPr>
        <p:spPr bwMode="auto">
          <a:xfrm flipV="1">
            <a:off x="2" y="798230"/>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solidFill>
                <a:srgbClr val="000000"/>
              </a:solidFill>
              <a:latin typeface="Calibri" panose="020F0502020204030204"/>
            </a:endParaRPr>
          </a:p>
        </p:txBody>
      </p:sp>
    </p:spTree>
    <p:extLst>
      <p:ext uri="{BB962C8B-B14F-4D97-AF65-F5344CB8AC3E}">
        <p14:creationId xmlns:p14="http://schemas.microsoft.com/office/powerpoint/2010/main" val="2909634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3972"/>
            <a:ext cx="12192000" cy="940884"/>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3800" b="1" dirty="0">
                <a:solidFill>
                  <a:srgbClr val="FFFF00"/>
                </a:solidFill>
                <a:latin typeface="Arial" panose="020B0604020202020204" pitchFamily="34" charset="0"/>
                <a:cs typeface="Arial" panose="020B0604020202020204" pitchFamily="34" charset="0"/>
              </a:rPr>
              <a:t>When you think of Endangered Species…..</a:t>
            </a:r>
          </a:p>
        </p:txBody>
      </p:sp>
      <p:pic>
        <p:nvPicPr>
          <p:cNvPr id="1026" name="Picture 2" descr="Black-footed Ferret (Mustela nigripes) · iNaturalist">
            <a:extLst>
              <a:ext uri="{FF2B5EF4-FFF2-40B4-BE49-F238E27FC236}">
                <a16:creationId xmlns:a16="http://schemas.microsoft.com/office/drawing/2014/main" id="{ADFE0C5D-2E1E-EFCC-2203-E72C6DA62A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448" y="1540629"/>
            <a:ext cx="2357120" cy="157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391E48-B2A9-1EA3-DFEB-0C9BF9CE8E84}"/>
              </a:ext>
            </a:extLst>
          </p:cNvPr>
          <p:cNvSpPr txBox="1"/>
          <p:nvPr/>
        </p:nvSpPr>
        <p:spPr>
          <a:xfrm>
            <a:off x="1232604" y="3176082"/>
            <a:ext cx="2128304" cy="300082"/>
          </a:xfrm>
          <a:prstGeom prst="rect">
            <a:avLst/>
          </a:prstGeom>
          <a:noFill/>
        </p:spPr>
        <p:txBody>
          <a:bodyPr wrap="square" rtlCol="0">
            <a:spAutoFit/>
          </a:bodyPr>
          <a:lstStyle/>
          <a:p>
            <a:pPr algn="ctr" defTabSz="685800"/>
            <a:r>
              <a:rPr lang="en-US" sz="1350" b="1" dirty="0">
                <a:solidFill>
                  <a:prstClr val="white"/>
                </a:solidFill>
                <a:latin typeface="Calibri" panose="020F0502020204030204"/>
              </a:rPr>
              <a:t>Black-footed Ferret</a:t>
            </a:r>
          </a:p>
        </p:txBody>
      </p:sp>
      <p:pic>
        <p:nvPicPr>
          <p:cNvPr id="1028" name="Picture 4" descr="WOL002-00128 - Joel Sartore">
            <a:extLst>
              <a:ext uri="{FF2B5EF4-FFF2-40B4-BE49-F238E27FC236}">
                <a16:creationId xmlns:a16="http://schemas.microsoft.com/office/drawing/2014/main" id="{B9234238-D17C-BF13-1473-BD2FFE9C066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67593" y="1433579"/>
            <a:ext cx="2679067" cy="17854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FBD2C12-D3A1-F3B5-1D57-70B2B127BC99}"/>
              </a:ext>
            </a:extLst>
          </p:cNvPr>
          <p:cNvSpPr txBox="1"/>
          <p:nvPr/>
        </p:nvSpPr>
        <p:spPr>
          <a:xfrm>
            <a:off x="9069146" y="3278959"/>
            <a:ext cx="2275962" cy="300082"/>
          </a:xfrm>
          <a:prstGeom prst="rect">
            <a:avLst/>
          </a:prstGeom>
          <a:noFill/>
        </p:spPr>
        <p:txBody>
          <a:bodyPr wrap="square" rtlCol="0">
            <a:spAutoFit/>
          </a:bodyPr>
          <a:lstStyle/>
          <a:p>
            <a:pPr algn="ctr" defTabSz="685800"/>
            <a:r>
              <a:rPr lang="en-US" sz="1350" b="1" dirty="0">
                <a:solidFill>
                  <a:prstClr val="white"/>
                </a:solidFill>
                <a:latin typeface="Arial" panose="020B0604020202020204" pitchFamily="34" charset="0"/>
                <a:cs typeface="Arial" panose="020B0604020202020204" pitchFamily="34" charset="0"/>
              </a:rPr>
              <a:t>Grey Wolf</a:t>
            </a:r>
          </a:p>
        </p:txBody>
      </p:sp>
      <p:pic>
        <p:nvPicPr>
          <p:cNvPr id="1030" name="Picture 6" descr="About the Grizzly Bear - Grizzly bear conservation and protection">
            <a:extLst>
              <a:ext uri="{FF2B5EF4-FFF2-40B4-BE49-F238E27FC236}">
                <a16:creationId xmlns:a16="http://schemas.microsoft.com/office/drawing/2014/main" id="{7D4F8A97-626F-B7DB-D78D-E366C19C4D4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42443" y="1449281"/>
            <a:ext cx="2006691" cy="20268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0CC1838-7AE7-05E6-1971-972EF95DDDFB}"/>
              </a:ext>
            </a:extLst>
          </p:cNvPr>
          <p:cNvSpPr txBox="1"/>
          <p:nvPr/>
        </p:nvSpPr>
        <p:spPr>
          <a:xfrm>
            <a:off x="5211536" y="3567911"/>
            <a:ext cx="1751065" cy="300082"/>
          </a:xfrm>
          <a:prstGeom prst="rect">
            <a:avLst/>
          </a:prstGeom>
          <a:noFill/>
        </p:spPr>
        <p:txBody>
          <a:bodyPr wrap="square" rtlCol="0">
            <a:spAutoFit/>
          </a:bodyPr>
          <a:lstStyle/>
          <a:p>
            <a:pPr algn="ctr" defTabSz="685800"/>
            <a:r>
              <a:rPr lang="en-US" sz="1350" b="1" dirty="0">
                <a:solidFill>
                  <a:prstClr val="white"/>
                </a:solidFill>
                <a:latin typeface="Arial" panose="020B0604020202020204" pitchFamily="34" charset="0"/>
                <a:cs typeface="Arial" panose="020B0604020202020204" pitchFamily="34" charset="0"/>
              </a:rPr>
              <a:t>Grizzly Bear</a:t>
            </a:r>
          </a:p>
        </p:txBody>
      </p:sp>
      <p:pic>
        <p:nvPicPr>
          <p:cNvPr id="1032" name="Picture 8" descr="Key deer - Wikipedia">
            <a:extLst>
              <a:ext uri="{FF2B5EF4-FFF2-40B4-BE49-F238E27FC236}">
                <a16:creationId xmlns:a16="http://schemas.microsoft.com/office/drawing/2014/main" id="{10B0BAB3-78CA-7D88-D320-8867B3608DD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5448" y="3867993"/>
            <a:ext cx="2357120" cy="19433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B97F36D-5290-8821-EA3D-CD541746753B}"/>
              </a:ext>
            </a:extLst>
          </p:cNvPr>
          <p:cNvSpPr txBox="1"/>
          <p:nvPr/>
        </p:nvSpPr>
        <p:spPr>
          <a:xfrm>
            <a:off x="1232604" y="5931088"/>
            <a:ext cx="1950615" cy="300082"/>
          </a:xfrm>
          <a:prstGeom prst="rect">
            <a:avLst/>
          </a:prstGeom>
          <a:noFill/>
        </p:spPr>
        <p:txBody>
          <a:bodyPr wrap="square" rtlCol="0">
            <a:spAutoFit/>
          </a:bodyPr>
          <a:lstStyle/>
          <a:p>
            <a:pPr algn="ctr" defTabSz="685800"/>
            <a:r>
              <a:rPr lang="en-US" sz="1350" b="1" dirty="0">
                <a:solidFill>
                  <a:prstClr val="white"/>
                </a:solidFill>
                <a:latin typeface="Calibri" panose="020F0502020204030204"/>
              </a:rPr>
              <a:t>Key Deer</a:t>
            </a:r>
          </a:p>
        </p:txBody>
      </p:sp>
      <p:pic>
        <p:nvPicPr>
          <p:cNvPr id="1034" name="Picture 10" descr="The Riparian Brush Rabbit | Moose Peterson's Website">
            <a:extLst>
              <a:ext uri="{FF2B5EF4-FFF2-40B4-BE49-F238E27FC236}">
                <a16:creationId xmlns:a16="http://schemas.microsoft.com/office/drawing/2014/main" id="{46150CDA-3666-CCED-41E7-4DF7779CDC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59593" y="4467751"/>
            <a:ext cx="2272814" cy="15303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069186-263E-9CC4-A1C4-FD37F64C147B}"/>
              </a:ext>
            </a:extLst>
          </p:cNvPr>
          <p:cNvSpPr txBox="1"/>
          <p:nvPr/>
        </p:nvSpPr>
        <p:spPr>
          <a:xfrm>
            <a:off x="5111762" y="6081129"/>
            <a:ext cx="1950615" cy="300082"/>
          </a:xfrm>
          <a:prstGeom prst="rect">
            <a:avLst/>
          </a:prstGeom>
          <a:noFill/>
        </p:spPr>
        <p:txBody>
          <a:bodyPr wrap="square" rtlCol="0">
            <a:spAutoFit/>
          </a:bodyPr>
          <a:lstStyle/>
          <a:p>
            <a:pPr algn="ctr" defTabSz="685800"/>
            <a:r>
              <a:rPr lang="en-US" sz="1350" b="1" dirty="0">
                <a:solidFill>
                  <a:prstClr val="white"/>
                </a:solidFill>
                <a:latin typeface="Calibri" panose="020F0502020204030204"/>
              </a:rPr>
              <a:t>Riparian Brush Rabbit</a:t>
            </a:r>
          </a:p>
        </p:txBody>
      </p:sp>
      <p:pic>
        <p:nvPicPr>
          <p:cNvPr id="1038" name="Picture 14" descr="Wood Bison - License, download or print for £12.00 | Photos | Picfair">
            <a:extLst>
              <a:ext uri="{FF2B5EF4-FFF2-40B4-BE49-F238E27FC236}">
                <a16:creationId xmlns:a16="http://schemas.microsoft.com/office/drawing/2014/main" id="{19A2A814-9FA6-59EF-A1C1-DA61F9903AC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112145" y="4167398"/>
            <a:ext cx="2480405" cy="16439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4C33F1D-657A-4133-D998-EC2109802F75}"/>
              </a:ext>
            </a:extLst>
          </p:cNvPr>
          <p:cNvSpPr txBox="1"/>
          <p:nvPr/>
        </p:nvSpPr>
        <p:spPr>
          <a:xfrm>
            <a:off x="9376627" y="5931088"/>
            <a:ext cx="2189963" cy="300082"/>
          </a:xfrm>
          <a:prstGeom prst="rect">
            <a:avLst/>
          </a:prstGeom>
          <a:noFill/>
        </p:spPr>
        <p:txBody>
          <a:bodyPr wrap="square" rtlCol="0">
            <a:spAutoFit/>
          </a:bodyPr>
          <a:lstStyle/>
          <a:p>
            <a:pPr algn="ctr" defTabSz="685800"/>
            <a:r>
              <a:rPr lang="en-US" sz="1350" b="1" dirty="0">
                <a:solidFill>
                  <a:prstClr val="white"/>
                </a:solidFill>
                <a:latin typeface="Arial" panose="020B0604020202020204" pitchFamily="34" charset="0"/>
                <a:cs typeface="Arial" panose="020B0604020202020204" pitchFamily="34" charset="0"/>
              </a:rPr>
              <a:t>Wood Bison</a:t>
            </a:r>
          </a:p>
        </p:txBody>
      </p:sp>
      <p:sp>
        <p:nvSpPr>
          <p:cNvPr id="17" name="Line 5">
            <a:extLst>
              <a:ext uri="{FF2B5EF4-FFF2-40B4-BE49-F238E27FC236}">
                <a16:creationId xmlns:a16="http://schemas.microsoft.com/office/drawing/2014/main" id="{4C1AE878-FB56-4235-9461-1185D37FDCC8}"/>
              </a:ext>
            </a:extLst>
          </p:cNvPr>
          <p:cNvSpPr>
            <a:spLocks noChangeShapeType="1"/>
          </p:cNvSpPr>
          <p:nvPr/>
        </p:nvSpPr>
        <p:spPr bwMode="auto">
          <a:xfrm flipV="1">
            <a:off x="2" y="1046684"/>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solidFill>
                <a:srgbClr val="000000"/>
              </a:solidFill>
              <a:latin typeface="Calibri" panose="020F0502020204030204"/>
            </a:endParaRPr>
          </a:p>
        </p:txBody>
      </p:sp>
    </p:spTree>
    <p:extLst>
      <p:ext uri="{BB962C8B-B14F-4D97-AF65-F5344CB8AC3E}">
        <p14:creationId xmlns:p14="http://schemas.microsoft.com/office/powerpoint/2010/main" val="172095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3598"/>
            <a:ext cx="12192000" cy="847150"/>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4000" b="1" dirty="0">
                <a:solidFill>
                  <a:srgbClr val="FFFF00"/>
                </a:solidFill>
                <a:latin typeface="Arial" panose="020B0604020202020204" pitchFamily="34" charset="0"/>
                <a:cs typeface="Arial" panose="020B0604020202020204" pitchFamily="34" charset="0"/>
              </a:rPr>
              <a:t>When you think of Endangered Species…..</a:t>
            </a:r>
          </a:p>
        </p:txBody>
      </p:sp>
      <p:sp>
        <p:nvSpPr>
          <p:cNvPr id="11" name="Rectangle 10">
            <a:extLst>
              <a:ext uri="{FF2B5EF4-FFF2-40B4-BE49-F238E27FC236}">
                <a16:creationId xmlns:a16="http://schemas.microsoft.com/office/drawing/2014/main" id="{4A1A180F-5997-D06E-CC76-00420F61DBBC}"/>
              </a:ext>
            </a:extLst>
          </p:cNvPr>
          <p:cNvSpPr/>
          <p:nvPr/>
        </p:nvSpPr>
        <p:spPr>
          <a:xfrm>
            <a:off x="0" y="6150409"/>
            <a:ext cx="12192000" cy="507831"/>
          </a:xfrm>
          <a:prstGeom prst="rect">
            <a:avLst/>
          </a:prstGeom>
          <a:ln w="28575">
            <a:noFill/>
          </a:ln>
        </p:spPr>
        <p:txBody>
          <a:bodyPr wrap="square">
            <a:spAutoFit/>
          </a:bodyPr>
          <a:lstStyle/>
          <a:p>
            <a:pPr algn="ctr" defTabSz="685800">
              <a:lnSpc>
                <a:spcPct val="90000"/>
              </a:lnSpc>
              <a:spcBef>
                <a:spcPts val="750"/>
              </a:spcBef>
              <a:spcAft>
                <a:spcPts val="150"/>
              </a:spcAft>
              <a:defRPr/>
            </a:pPr>
            <a:r>
              <a:rPr lang="en-US" sz="3000" b="1" i="1" dirty="0">
                <a:solidFill>
                  <a:prstClr val="white"/>
                </a:solidFill>
                <a:latin typeface="Arial" panose="020B0604020202020204" pitchFamily="34" charset="0"/>
                <a:cs typeface="Arial" panose="020B0604020202020204" pitchFamily="34" charset="0"/>
              </a:rPr>
              <a:t>Construction projects, building highways, damming rivers….???</a:t>
            </a:r>
          </a:p>
        </p:txBody>
      </p:sp>
      <p:pic>
        <p:nvPicPr>
          <p:cNvPr id="3074" name="Picture 2" descr="5 Road Construction Projects That Will Transform Transportation">
            <a:extLst>
              <a:ext uri="{FF2B5EF4-FFF2-40B4-BE49-F238E27FC236}">
                <a16:creationId xmlns:a16="http://schemas.microsoft.com/office/drawing/2014/main" id="{DF5950BD-1FF3-E099-A6E6-C19FA0642B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4902" y="1212111"/>
            <a:ext cx="3699127" cy="20797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USBR resumes seismic safety project at Boca Dam - International Water Power">
            <a:extLst>
              <a:ext uri="{FF2B5EF4-FFF2-40B4-BE49-F238E27FC236}">
                <a16:creationId xmlns:a16="http://schemas.microsoft.com/office/drawing/2014/main" id="{754E70B5-7399-EE7F-EE11-101A101689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70936" y="1159476"/>
            <a:ext cx="3146678" cy="20950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Construction on Hoover Dam Begins - HISTORY">
            <a:extLst>
              <a:ext uri="{FF2B5EF4-FFF2-40B4-BE49-F238E27FC236}">
                <a16:creationId xmlns:a16="http://schemas.microsoft.com/office/drawing/2014/main" id="{3A6E3E6C-1190-A015-9683-C46936BD824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6496" y="3729250"/>
            <a:ext cx="3699127" cy="21700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Large-scale infrastructure projects in forests: Constructing a base without  a foundation | World Rainforest Movement">
            <a:extLst>
              <a:ext uri="{FF2B5EF4-FFF2-40B4-BE49-F238E27FC236}">
                <a16:creationId xmlns:a16="http://schemas.microsoft.com/office/drawing/2014/main" id="{9D492E16-576E-2BC4-CE24-6E6B2FE940D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466"/>
          <a:stretch/>
        </p:blipFill>
        <p:spPr bwMode="auto">
          <a:xfrm>
            <a:off x="6567498" y="3710311"/>
            <a:ext cx="3178228" cy="22079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91BD70-0C09-4145-88A8-DC6FA5CEFCAD}"/>
              </a:ext>
            </a:extLst>
          </p:cNvPr>
          <p:cNvPicPr>
            <a:picLocks noChangeAspect="1"/>
          </p:cNvPicPr>
          <p:nvPr/>
        </p:nvPicPr>
        <p:blipFill>
          <a:blip r:embed="rId7"/>
          <a:stretch>
            <a:fillRect/>
          </a:stretch>
        </p:blipFill>
        <p:spPr>
          <a:xfrm>
            <a:off x="163150" y="925473"/>
            <a:ext cx="12192000" cy="54727"/>
          </a:xfrm>
          <a:prstGeom prst="rect">
            <a:avLst/>
          </a:prstGeom>
        </p:spPr>
      </p:pic>
    </p:spTree>
    <p:extLst>
      <p:ext uri="{BB962C8B-B14F-4D97-AF65-F5344CB8AC3E}">
        <p14:creationId xmlns:p14="http://schemas.microsoft.com/office/powerpoint/2010/main" val="3646597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52024"/>
            <a:ext cx="12097593" cy="765206"/>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4000" b="1" dirty="0">
                <a:solidFill>
                  <a:srgbClr val="FFFF00"/>
                </a:solidFill>
                <a:latin typeface="Arial" panose="020B0604020202020204" pitchFamily="34" charset="0"/>
                <a:cs typeface="Arial" panose="020B0604020202020204" pitchFamily="34" charset="0"/>
              </a:rPr>
              <a:t>What you Probably Don’t Think About….</a:t>
            </a:r>
          </a:p>
        </p:txBody>
      </p:sp>
      <p:sp>
        <p:nvSpPr>
          <p:cNvPr id="11" name="Rectangle 10">
            <a:extLst>
              <a:ext uri="{FF2B5EF4-FFF2-40B4-BE49-F238E27FC236}">
                <a16:creationId xmlns:a16="http://schemas.microsoft.com/office/drawing/2014/main" id="{4A1A180F-5997-D06E-CC76-00420F61DBBC}"/>
              </a:ext>
            </a:extLst>
          </p:cNvPr>
          <p:cNvSpPr/>
          <p:nvPr/>
        </p:nvSpPr>
        <p:spPr>
          <a:xfrm>
            <a:off x="102835" y="5963359"/>
            <a:ext cx="11891920" cy="923330"/>
          </a:xfrm>
          <a:prstGeom prst="rect">
            <a:avLst/>
          </a:prstGeom>
          <a:ln w="28575">
            <a:noFill/>
          </a:ln>
        </p:spPr>
        <p:txBody>
          <a:bodyPr wrap="square">
            <a:spAutoFit/>
          </a:bodyPr>
          <a:lstStyle/>
          <a:p>
            <a:pPr algn="ctr" defTabSz="685800">
              <a:lnSpc>
                <a:spcPct val="90000"/>
              </a:lnSpc>
              <a:spcBef>
                <a:spcPts val="750"/>
              </a:spcBef>
              <a:spcAft>
                <a:spcPts val="150"/>
              </a:spcAft>
              <a:defRPr/>
            </a:pPr>
            <a:r>
              <a:rPr lang="en-US" sz="3000" b="1" i="1" dirty="0">
                <a:solidFill>
                  <a:prstClr val="white"/>
                </a:solidFill>
                <a:latin typeface="Arial" panose="020B0604020202020204" pitchFamily="34" charset="0"/>
                <a:cs typeface="Arial" panose="020B0604020202020204" pitchFamily="34" charset="0"/>
              </a:rPr>
              <a:t>Production agriculture &amp; the </a:t>
            </a:r>
            <a:r>
              <a:rPr lang="en-US" sz="3000" b="1" i="1" u="sng" dirty="0">
                <a:solidFill>
                  <a:prstClr val="white"/>
                </a:solidFill>
                <a:latin typeface="Arial" panose="020B0604020202020204" pitchFamily="34" charset="0"/>
                <a:cs typeface="Arial" panose="020B0604020202020204" pitchFamily="34" charset="0"/>
              </a:rPr>
              <a:t>practical use of pesticides</a:t>
            </a:r>
            <a:r>
              <a:rPr lang="en-US" sz="3000" b="1" i="1" dirty="0">
                <a:solidFill>
                  <a:prstClr val="white"/>
                </a:solidFill>
                <a:latin typeface="Arial" panose="020B0604020202020204" pitchFamily="34" charset="0"/>
                <a:cs typeface="Arial" panose="020B0604020202020204" pitchFamily="34" charset="0"/>
              </a:rPr>
              <a:t> to control troublesome pests</a:t>
            </a:r>
          </a:p>
        </p:txBody>
      </p:sp>
      <p:sp>
        <p:nvSpPr>
          <p:cNvPr id="9" name="Line 5">
            <a:extLst>
              <a:ext uri="{FF2B5EF4-FFF2-40B4-BE49-F238E27FC236}">
                <a16:creationId xmlns:a16="http://schemas.microsoft.com/office/drawing/2014/main" id="{35258738-9F13-40B8-9C01-99384C16468A}"/>
              </a:ext>
            </a:extLst>
          </p:cNvPr>
          <p:cNvSpPr>
            <a:spLocks noChangeShapeType="1"/>
          </p:cNvSpPr>
          <p:nvPr/>
        </p:nvSpPr>
        <p:spPr bwMode="auto">
          <a:xfrm flipV="1">
            <a:off x="2" y="894641"/>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12" name="Picture 11">
            <a:extLst>
              <a:ext uri="{FF2B5EF4-FFF2-40B4-BE49-F238E27FC236}">
                <a16:creationId xmlns:a16="http://schemas.microsoft.com/office/drawing/2014/main" id="{F6AF5E4E-11E3-462E-878E-0DC2530958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456" y="3551903"/>
            <a:ext cx="3154619" cy="2365964"/>
          </a:xfrm>
          <a:prstGeom prst="rect">
            <a:avLst/>
          </a:prstGeom>
          <a:ln>
            <a:noFill/>
          </a:ln>
          <a:effectLst>
            <a:softEdge rad="112500"/>
          </a:effectLst>
        </p:spPr>
      </p:pic>
      <p:pic>
        <p:nvPicPr>
          <p:cNvPr id="13" name="Picture 12">
            <a:extLst>
              <a:ext uri="{FF2B5EF4-FFF2-40B4-BE49-F238E27FC236}">
                <a16:creationId xmlns:a16="http://schemas.microsoft.com/office/drawing/2014/main" id="{41096CF7-065B-4B08-8816-A53F3A5B1C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835" y="997374"/>
            <a:ext cx="3078297" cy="2308723"/>
          </a:xfrm>
          <a:prstGeom prst="rect">
            <a:avLst/>
          </a:prstGeom>
        </p:spPr>
      </p:pic>
      <p:pic>
        <p:nvPicPr>
          <p:cNvPr id="2" name="Picture 1">
            <a:extLst>
              <a:ext uri="{FF2B5EF4-FFF2-40B4-BE49-F238E27FC236}">
                <a16:creationId xmlns:a16="http://schemas.microsoft.com/office/drawing/2014/main" id="{6E600E59-4445-4769-AB09-5CF37B05B5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8161" y="3506411"/>
            <a:ext cx="3078747" cy="2488866"/>
          </a:xfrm>
          <a:prstGeom prst="rect">
            <a:avLst/>
          </a:prstGeom>
        </p:spPr>
      </p:pic>
      <p:pic>
        <p:nvPicPr>
          <p:cNvPr id="15" name="Picture 14" descr="IMG00009-20100708-1638">
            <a:extLst>
              <a:ext uri="{FF2B5EF4-FFF2-40B4-BE49-F238E27FC236}">
                <a16:creationId xmlns:a16="http://schemas.microsoft.com/office/drawing/2014/main" id="{3E81A6E9-7E6A-4BE4-BFF4-E277AD2BFB6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21265" y="3629314"/>
            <a:ext cx="3673490" cy="230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Jeremy7">
            <a:extLst>
              <a:ext uri="{FF2B5EF4-FFF2-40B4-BE49-F238E27FC236}">
                <a16:creationId xmlns:a16="http://schemas.microsoft.com/office/drawing/2014/main" id="{325553D5-1641-481E-85FF-04410273357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01139" y="1042866"/>
            <a:ext cx="3328248" cy="249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3E0E0497-4D6B-4C0B-B250-8C3B0D313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76699" y="1026628"/>
            <a:ext cx="3154618" cy="2365963"/>
          </a:xfrm>
          <a:prstGeom prst="rect">
            <a:avLst/>
          </a:prstGeom>
          <a:ln>
            <a:noFill/>
          </a:ln>
          <a:effectLst>
            <a:softEdge rad="112500"/>
          </a:effectLst>
        </p:spPr>
      </p:pic>
    </p:spTree>
    <p:extLst>
      <p:ext uri="{BB962C8B-B14F-4D97-AF65-F5344CB8AC3E}">
        <p14:creationId xmlns:p14="http://schemas.microsoft.com/office/powerpoint/2010/main" val="4145713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D82970-41DF-488E-89C9-82BB72A918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911"/>
          <a:stretch/>
        </p:blipFill>
        <p:spPr>
          <a:xfrm>
            <a:off x="5966691" y="985948"/>
            <a:ext cx="6096000" cy="5666573"/>
          </a:xfrm>
          <a:prstGeom prst="rect">
            <a:avLst/>
          </a:prstGeom>
          <a:ln>
            <a:solidFill>
              <a:schemeClr val="tx1"/>
            </a:solidFill>
          </a:ln>
        </p:spPr>
      </p:pic>
      <p:sp>
        <p:nvSpPr>
          <p:cNvPr id="15" name="Title 1">
            <a:extLst>
              <a:ext uri="{FF2B5EF4-FFF2-40B4-BE49-F238E27FC236}">
                <a16:creationId xmlns:a16="http://schemas.microsoft.com/office/drawing/2014/main" id="{618B1081-009B-45DA-8974-06BB7464B2AA}"/>
              </a:ext>
            </a:extLst>
          </p:cNvPr>
          <p:cNvSpPr txBox="1">
            <a:spLocks/>
          </p:cNvSpPr>
          <p:nvPr/>
        </p:nvSpPr>
        <p:spPr>
          <a:xfrm>
            <a:off x="479367" y="24148"/>
            <a:ext cx="11347675" cy="653850"/>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4000" b="1" dirty="0">
                <a:solidFill>
                  <a:srgbClr val="FFFF00"/>
                </a:solidFill>
                <a:latin typeface="Arial" panose="020B0604020202020204" pitchFamily="34" charset="0"/>
                <a:cs typeface="Arial" panose="020B0604020202020204" pitchFamily="34" charset="0"/>
              </a:rPr>
              <a:t>Federal ESA Actions Will Impact Agriculture</a:t>
            </a:r>
          </a:p>
        </p:txBody>
      </p:sp>
      <p:pic>
        <p:nvPicPr>
          <p:cNvPr id="9" name="Picture 8">
            <a:extLst>
              <a:ext uri="{FF2B5EF4-FFF2-40B4-BE49-F238E27FC236}">
                <a16:creationId xmlns:a16="http://schemas.microsoft.com/office/drawing/2014/main" id="{784B3C96-6B0D-4977-8C69-76F42C9AA4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4242" y="758523"/>
            <a:ext cx="5329383" cy="935768"/>
          </a:xfrm>
          <a:prstGeom prst="rect">
            <a:avLst/>
          </a:prstGeom>
        </p:spPr>
      </p:pic>
      <p:pic>
        <p:nvPicPr>
          <p:cNvPr id="10" name="Picture 9">
            <a:extLst>
              <a:ext uri="{FF2B5EF4-FFF2-40B4-BE49-F238E27FC236}">
                <a16:creationId xmlns:a16="http://schemas.microsoft.com/office/drawing/2014/main" id="{E78076DB-1005-42E6-98D6-D02D189F13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516" r="-912" b="-1"/>
          <a:stretch/>
        </p:blipFill>
        <p:spPr>
          <a:xfrm>
            <a:off x="69622" y="2430380"/>
            <a:ext cx="3169803" cy="806116"/>
          </a:xfrm>
          <a:prstGeom prst="rect">
            <a:avLst/>
          </a:prstGeom>
        </p:spPr>
      </p:pic>
      <p:pic>
        <p:nvPicPr>
          <p:cNvPr id="6" name="Picture 5">
            <a:extLst>
              <a:ext uri="{FF2B5EF4-FFF2-40B4-BE49-F238E27FC236}">
                <a16:creationId xmlns:a16="http://schemas.microsoft.com/office/drawing/2014/main" id="{8CEF475C-1C04-961B-28E4-86776C2DB5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4242" y="4185993"/>
            <a:ext cx="4330520" cy="1234593"/>
          </a:xfrm>
          <a:prstGeom prst="rect">
            <a:avLst/>
          </a:prstGeom>
        </p:spPr>
      </p:pic>
      <p:sp>
        <p:nvSpPr>
          <p:cNvPr id="19" name="Line 5">
            <a:extLst>
              <a:ext uri="{FF2B5EF4-FFF2-40B4-BE49-F238E27FC236}">
                <a16:creationId xmlns:a16="http://schemas.microsoft.com/office/drawing/2014/main" id="{02EFB205-F2AB-4D2B-A4F7-B82D2BE94BC1}"/>
              </a:ext>
            </a:extLst>
          </p:cNvPr>
          <p:cNvSpPr>
            <a:spLocks noChangeShapeType="1"/>
          </p:cNvSpPr>
          <p:nvPr/>
        </p:nvSpPr>
        <p:spPr bwMode="auto">
          <a:xfrm flipV="1">
            <a:off x="0" y="677997"/>
            <a:ext cx="12191998"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pic>
        <p:nvPicPr>
          <p:cNvPr id="2" name="Picture 1">
            <a:extLst>
              <a:ext uri="{FF2B5EF4-FFF2-40B4-BE49-F238E27FC236}">
                <a16:creationId xmlns:a16="http://schemas.microsoft.com/office/drawing/2014/main" id="{DC5E58D0-BB3A-BFDF-BAAC-32E0E72AEF9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9309" y="5850678"/>
            <a:ext cx="6096000" cy="860092"/>
          </a:xfrm>
          <a:prstGeom prst="rect">
            <a:avLst/>
          </a:prstGeom>
        </p:spPr>
      </p:pic>
      <p:pic>
        <p:nvPicPr>
          <p:cNvPr id="3" name="Picture 2">
            <a:extLst>
              <a:ext uri="{FF2B5EF4-FFF2-40B4-BE49-F238E27FC236}">
                <a16:creationId xmlns:a16="http://schemas.microsoft.com/office/drawing/2014/main" id="{EEC827E8-6500-4796-A0E6-E6F802497E1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14869" y="1763428"/>
            <a:ext cx="2465164" cy="3001819"/>
          </a:xfrm>
          <a:prstGeom prst="rect">
            <a:avLst/>
          </a:prstGeom>
        </p:spPr>
      </p:pic>
    </p:spTree>
    <p:extLst>
      <p:ext uri="{BB962C8B-B14F-4D97-AF65-F5344CB8AC3E}">
        <p14:creationId xmlns:p14="http://schemas.microsoft.com/office/powerpoint/2010/main" val="1991608655"/>
      </p:ext>
    </p:extLst>
  </p:cSld>
  <p:clrMapOvr>
    <a:masterClrMapping/>
  </p:clrMapOvr>
</p:sld>
</file>

<file path=ppt/theme/theme1.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 (Option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nsion 4-H Template - Widescreen [Read-Only]" id="{0DE6B5F7-006F-49CB-8632-B7F18EFCD19A}" vid="{95CC072C-6A48-4D9C-B759-7D9BE76E181F}"/>
    </a:ext>
  </a:extLst>
</a:theme>
</file>

<file path=ppt/theme/theme4.xml><?xml version="1.0" encoding="utf-8"?>
<a:theme xmlns:a="http://schemas.openxmlformats.org/drawingml/2006/main" name="1_Content Slide (Option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nsion 4-H Template - Widescreen [Read-Only]" id="{0DE6B5F7-006F-49CB-8632-B7F18EFCD19A}" vid="{95CC072C-6A48-4D9C-B759-7D9BE76E181F}"/>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11075d28-78cb-47c2-9927-292134a2309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88750FD24A5A4E8124C737CA0641E4" ma:contentTypeVersion="17" ma:contentTypeDescription="Create a new document." ma:contentTypeScope="" ma:versionID="ebd736e044b034ceb31946a3dab09e2a">
  <xsd:schema xmlns:xsd="http://www.w3.org/2001/XMLSchema" xmlns:xs="http://www.w3.org/2001/XMLSchema" xmlns:p="http://schemas.microsoft.com/office/2006/metadata/properties" xmlns:ns1="http://schemas.microsoft.com/sharepoint/v3" xmlns:ns3="11075d28-78cb-47c2-9927-292134a23098" xmlns:ns4="c7abd270-d3c8-4478-9740-dbb5943fc225" targetNamespace="http://schemas.microsoft.com/office/2006/metadata/properties" ma:root="true" ma:fieldsID="d9e1dad68b19e3c03c8b82779850d41f" ns1:_="" ns3:_="" ns4:_="">
    <xsd:import namespace="http://schemas.microsoft.com/sharepoint/v3"/>
    <xsd:import namespace="11075d28-78cb-47c2-9927-292134a23098"/>
    <xsd:import namespace="c7abd270-d3c8-4478-9740-dbb5943fc22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1:_ip_UnifiedCompliancePolicyProperties" minOccurs="0"/>
                <xsd:element ref="ns1:_ip_UnifiedCompliancePolicyUIActio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075d28-78cb-47c2-9927-292134a230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abd270-d3c8-4478-9740-dbb5943fc22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36CA35-916E-405D-9A66-A2537704DB2B}">
  <ds:schemaRefs>
    <ds:schemaRef ds:uri="11075d28-78cb-47c2-9927-292134a23098"/>
    <ds:schemaRef ds:uri="http://schemas.microsoft.com/office/2006/metadata/properties"/>
    <ds:schemaRef ds:uri="http://schemas.microsoft.com/office/2006/documentManagement/types"/>
    <ds:schemaRef ds:uri="http://schemas.microsoft.com/office/infopath/2007/PartnerControls"/>
    <ds:schemaRef ds:uri="c7abd270-d3c8-4478-9740-dbb5943fc225"/>
    <ds:schemaRef ds:uri="http://schemas.microsoft.com/sharepoint/v3"/>
    <ds:schemaRef ds:uri="http://purl.org/dc/elements/1.1/"/>
    <ds:schemaRef ds:uri="http://schemas.openxmlformats.org/package/2006/metadata/core-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C1B422FB-04F5-48B5-B642-3E484F121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1075d28-78cb-47c2-9927-292134a23098"/>
    <ds:schemaRef ds:uri="c7abd270-d3c8-4478-9740-dbb5943fc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79D56B-A227-460A-9D24-4D4227EEB3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14804</TotalTime>
  <Words>1448</Words>
  <Application>Microsoft Office PowerPoint</Application>
  <PresentationFormat>Widescreen</PresentationFormat>
  <Paragraphs>254</Paragraphs>
  <Slides>34</Slides>
  <Notes>31</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34</vt:i4>
      </vt:variant>
    </vt:vector>
  </HeadingPairs>
  <TitlesOfParts>
    <vt:vector size="50" baseType="lpstr">
      <vt:lpstr>Times New Roman</vt:lpstr>
      <vt:lpstr>Georgia</vt:lpstr>
      <vt:lpstr>Calibri Light</vt:lpstr>
      <vt:lpstr>Calibri</vt:lpstr>
      <vt:lpstr>Wingdings</vt:lpstr>
      <vt:lpstr>Montserrat</vt:lpstr>
      <vt:lpstr>Courier New</vt:lpstr>
      <vt:lpstr>Arial</vt:lpstr>
      <vt:lpstr>8_Default Design</vt:lpstr>
      <vt:lpstr>6_Office Theme</vt:lpstr>
      <vt:lpstr>Content Slide (Option B)</vt:lpstr>
      <vt:lpstr>1_Content Slide (Option B)</vt:lpstr>
      <vt:lpstr>3_Office Theme</vt:lpstr>
      <vt:lpstr>4_Default Design</vt:lpstr>
      <vt:lpstr>7_Default Design</vt:lpstr>
      <vt:lpstr>31_Default Design</vt:lpstr>
      <vt:lpstr>July 11, 2023  How To Protect  Endangered Species While Feeding The World </vt:lpstr>
      <vt:lpstr>NCFAR is a nonprofit, nonpartisan, consensus-based, and customer-led coalition that brings together food, agriculture, nutrition, conservation, and natural resource stakeholders to serve as a forum and unified voice supporting increased federal investment in USDA Research, Education, and Economics.  </vt:lpstr>
      <vt:lpstr>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University of Georgia Extension Pesticide Complaints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Presentation materials will be  posted at ncfar.org.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ESA Workshop: Label Reform Survey</dc:title>
  <dc:creator>Jenna Vance</dc:creator>
  <cp:lastModifiedBy>Laura Wood</cp:lastModifiedBy>
  <cp:revision>159</cp:revision>
  <cp:lastPrinted>2023-07-06T10:09:42Z</cp:lastPrinted>
  <dcterms:created xsi:type="dcterms:W3CDTF">2023-02-16T12:52:05Z</dcterms:created>
  <dcterms:modified xsi:type="dcterms:W3CDTF">2023-07-11T11:06:07Z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0x010100B288750FD24A5A4E8124C737CA0641E4</vt:lpwstr>
  </property>
</Properties>
</file>